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63" r:id="rId4"/>
    <p:sldId id="266" r:id="rId5"/>
    <p:sldId id="273" r:id="rId6"/>
    <p:sldId id="272" r:id="rId7"/>
    <p:sldId id="283" r:id="rId8"/>
    <p:sldId id="270" r:id="rId9"/>
    <p:sldId id="276" r:id="rId10"/>
    <p:sldId id="271" r:id="rId11"/>
    <p:sldId id="259" r:id="rId12"/>
    <p:sldId id="261" r:id="rId13"/>
    <p:sldId id="284" r:id="rId14"/>
    <p:sldId id="278" r:id="rId15"/>
    <p:sldId id="279" r:id="rId16"/>
    <p:sldId id="280" r:id="rId17"/>
    <p:sldId id="281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7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415773-AF0E-615D-698E-B37AF7B41B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1A87663-716F-CD26-52DB-7FAEA3054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1DD68C-89D7-EA72-E433-C0D36AE84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C651-B5C1-48E1-B39B-5A5D3F4886B0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EE3116-C8D5-C5B5-8618-213310DE3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1716C9-B895-D363-E37A-B11B42B6A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93162-F369-483B-8C7D-318F3D473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980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80C215-03BA-FEB0-D9AD-F50309E74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853263-7FBA-F76F-DAD3-89333F0FF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D73857-08BB-42C3-B077-8B88AF544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C651-B5C1-48E1-B39B-5A5D3F4886B0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D455B6-E459-8310-3ABB-09BCD43C8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A3EDBF-5C45-6FCC-2F43-64398A96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93162-F369-483B-8C7D-318F3D473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49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7DF3CA-F444-51E3-CFEF-8CE7018F6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BBE8BFF-587F-E816-DD85-9FC171095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1EA29D-A4BB-7E65-25A8-C06B5F674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C651-B5C1-48E1-B39B-5A5D3F4886B0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6FF0E9-CD95-1BAE-0019-86FFBDF48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C9E5D4-E68B-47CC-00E9-84FB43468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93162-F369-483B-8C7D-318F3D473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2880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03D914-63E2-73DD-84C6-AC4FB1434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CC6688-F4C1-CF69-4FCD-E0EFD29527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402BC03-9BE4-39EA-C0C1-CD82224D6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9E44246-45F3-AA29-96DC-BF242457F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C651-B5C1-48E1-B39B-5A5D3F4886B0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2B4C439-C35D-D218-B68A-4B5579BA3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72F1CF-F0D9-1CBB-FE19-7D82B0A11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93162-F369-483B-8C7D-318F3D473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0699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100EB0-7FE3-69FD-76BF-86D1158A6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BEE6E0-5989-E7C9-0837-A032B7DC8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5F06EA-9511-B7AB-A473-3D8014EF53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C321FF8-571F-8D1A-3E0C-8FDB5593B4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508F841-B23A-C41B-CF92-F02BE049E4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4C29D57-C4D1-2AED-BDDB-35CE46FFB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C651-B5C1-48E1-B39B-5A5D3F4886B0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6F66167-7D8A-C3C7-1DED-337DE15A1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54E3C3E-DE8C-CC74-2247-6EC610A46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93162-F369-483B-8C7D-318F3D473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509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6C4E85-FF6B-6268-8C63-1146021AD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A41A390-61CB-4B73-5FF9-BC1AEFC95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C651-B5C1-48E1-B39B-5A5D3F4886B0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B1BBB4B-DBD5-AD8A-9A28-59BBA7D7D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FA89FA5-00D1-F2A0-81E3-7D5B45B09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93162-F369-483B-8C7D-318F3D473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174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5D42AAD-4DE7-3DAB-D9A6-F4FE82518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C651-B5C1-48E1-B39B-5A5D3F4886B0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3CE3673-860D-24A8-D9DE-50C89B280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EFD9A68-1AF2-AC67-8B51-BC3DC242C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93162-F369-483B-8C7D-318F3D473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3466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FCECB7-ABB5-A6AD-7814-1AC635607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543DAC-644E-7F01-61B3-3D6DE0E30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C2C672-D0B8-34FF-A234-041F2BCE97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FE787BE-39AB-DEAD-AFF1-47CF320C2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C651-B5C1-48E1-B39B-5A5D3F4886B0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4B3DFFD-EC24-57B1-6654-348D338D1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F8CF22A-B753-BDF9-2742-1B3AB1EF2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93162-F369-483B-8C7D-318F3D473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556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B5A442-D0C0-D889-00F7-C9BF54007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BA01FA1-7117-D0C3-CE44-33A89CEA4D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1B821C7-174F-F4F8-768F-466C02DD8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5ACF85-0B79-83CA-662A-6CB66D179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C651-B5C1-48E1-B39B-5A5D3F4886B0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C86048-E6D7-AD78-3592-79119A177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ED894F3-E2CF-3071-BCF4-3ED394342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93162-F369-483B-8C7D-318F3D473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8399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F26B25-F187-77B2-6CCD-D50781886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99326E-BA8C-642C-CB79-101E5B7DF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BB2F17-F3A8-A808-B6C6-9C4EC7567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C651-B5C1-48E1-B39B-5A5D3F4886B0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A74934-D9C9-76B0-9EAC-5C10899CD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1D1AB6-2480-A813-3D9D-1BACA939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93162-F369-483B-8C7D-318F3D473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930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21CA8D9-4679-1C3F-5B37-6B45BA4685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7084D7-BE69-EA3D-81D0-647FCA3056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D28903-E718-30F1-86A5-A27CC9143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C651-B5C1-48E1-B39B-5A5D3F4886B0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1A0B11-3D61-2051-BA0E-81EC547EE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75F33A-35F7-2EB2-4973-87287FE55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93162-F369-483B-8C7D-318F3D473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9494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354C684-05A4-95C2-4F21-C91777684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325FAF8-69F8-6FAA-23C0-0CAF51798E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F1D7A6-E9D5-004E-D2BB-98157B5661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DC651-B5C1-48E1-B39B-5A5D3F4886B0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23817B-4E39-82FF-32B3-B801264854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88DB3E-72D8-F616-10FE-CEA4A0C9C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93162-F369-483B-8C7D-318F3D473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8122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94A03-5D1F-5C5B-65FF-B43363CC10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9466" y="538162"/>
            <a:ext cx="9144000" cy="5583238"/>
          </a:xfrm>
        </p:spPr>
        <p:txBody>
          <a:bodyPr>
            <a:normAutofit/>
          </a:bodyPr>
          <a:lstStyle/>
          <a:p>
            <a:r>
              <a:rPr lang="fr-FR" b="1" dirty="0"/>
              <a:t>La </a:t>
            </a:r>
            <a:r>
              <a:rPr lang="fr-FR" b="1" dirty="0">
                <a:solidFill>
                  <a:srgbClr val="FF0000"/>
                </a:solidFill>
              </a:rPr>
              <a:t>P</a:t>
            </a:r>
            <a:r>
              <a:rPr lang="fr-FR" b="1" dirty="0"/>
              <a:t>rotection </a:t>
            </a:r>
            <a:r>
              <a:rPr lang="fr-FR" b="1" dirty="0">
                <a:solidFill>
                  <a:srgbClr val="FF0000"/>
                </a:solidFill>
              </a:rPr>
              <a:t>S</a:t>
            </a:r>
            <a:r>
              <a:rPr lang="fr-FR" b="1" dirty="0"/>
              <a:t>ociale </a:t>
            </a:r>
            <a:r>
              <a:rPr lang="fr-FR" b="1" dirty="0">
                <a:solidFill>
                  <a:srgbClr val="FF0000"/>
                </a:solidFill>
              </a:rPr>
              <a:t>C</a:t>
            </a:r>
            <a:r>
              <a:rPr lang="fr-FR" b="1" dirty="0"/>
              <a:t>omplémentaire des agents du Ministère de l’Education Nationale – Enseignement Supérieur Recherche</a:t>
            </a:r>
            <a:br>
              <a:rPr lang="fr-FR" b="1" dirty="0"/>
            </a:br>
            <a:r>
              <a:rPr lang="fr-FR" b="1" dirty="0"/>
              <a:t>Déploiement en Mai 2026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453B8E3-BFC5-0F6E-0C73-B1D35DF36F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75334" y="6387571"/>
            <a:ext cx="1794932" cy="233362"/>
          </a:xfrm>
        </p:spPr>
        <p:txBody>
          <a:bodyPr>
            <a:normAutofit lnSpcReduction="10000"/>
          </a:bodyPr>
          <a:lstStyle/>
          <a:p>
            <a:r>
              <a:rPr lang="fr-FR" sz="1100" dirty="0"/>
              <a:t>SNFOLC 41 – Octobre 2025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9B4B955-44B1-113F-C16F-54E4369F4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04" y="153260"/>
            <a:ext cx="1356196" cy="135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291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7444633-266F-B4AE-427B-F08651CFA920}"/>
              </a:ext>
            </a:extLst>
          </p:cNvPr>
          <p:cNvSpPr txBox="1"/>
          <p:nvPr/>
        </p:nvSpPr>
        <p:spPr>
          <a:xfrm rot="769973">
            <a:off x="8099463" y="1395288"/>
            <a:ext cx="388811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Ce qu’il faut savoir!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167F17F-A5B8-AAFC-1E39-12C02F9D98B9}"/>
              </a:ext>
            </a:extLst>
          </p:cNvPr>
          <p:cNvSpPr txBox="1"/>
          <p:nvPr/>
        </p:nvSpPr>
        <p:spPr>
          <a:xfrm>
            <a:off x="3881967" y="1089455"/>
            <a:ext cx="39116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Volonté ministérielle de mettre en place un contrat collectif en santé</a:t>
            </a: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9F64D361-5010-8B6A-FA76-83777072DD84}"/>
              </a:ext>
            </a:extLst>
          </p:cNvPr>
          <p:cNvCxnSpPr>
            <a:cxnSpLocks/>
          </p:cNvCxnSpPr>
          <p:nvPr/>
        </p:nvCxnSpPr>
        <p:spPr>
          <a:xfrm flipH="1">
            <a:off x="5781734" y="1765392"/>
            <a:ext cx="8467" cy="3461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40906D24-2CD7-E7F3-5682-508DEF0B5B6C}"/>
              </a:ext>
            </a:extLst>
          </p:cNvPr>
          <p:cNvSpPr txBox="1"/>
          <p:nvPr/>
        </p:nvSpPr>
        <p:spPr>
          <a:xfrm>
            <a:off x="1541700" y="2111506"/>
            <a:ext cx="9084732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/>
              <a:t>Assureurs</a:t>
            </a:r>
            <a:r>
              <a:rPr lang="fr-FR" dirty="0"/>
              <a:t> lancent une </a:t>
            </a:r>
            <a:r>
              <a:rPr lang="fr-FR" b="1" dirty="0"/>
              <a:t>guerre commerciale sur optique-dentaire et audio pour remporter les contrats</a:t>
            </a:r>
            <a:r>
              <a:rPr lang="fr-FR" dirty="0"/>
              <a:t>. Les structures mutualistes au sens du code de la mutualité, sont obligées de s’aligner pour être concurrentielles dans leurs réponses aux appels d’offres pour les contrats collectifs.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7E0EF427-3868-D9CF-8B00-975D7B5DBA65}"/>
              </a:ext>
            </a:extLst>
          </p:cNvPr>
          <p:cNvCxnSpPr>
            <a:cxnSpLocks/>
          </p:cNvCxnSpPr>
          <p:nvPr/>
        </p:nvCxnSpPr>
        <p:spPr>
          <a:xfrm>
            <a:off x="5790201" y="3034836"/>
            <a:ext cx="0" cy="284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919B5A74-C03B-283C-39CD-13773EC89B9B}"/>
              </a:ext>
            </a:extLst>
          </p:cNvPr>
          <p:cNvSpPr txBox="1"/>
          <p:nvPr/>
        </p:nvSpPr>
        <p:spPr>
          <a:xfrm>
            <a:off x="933267" y="3328349"/>
            <a:ext cx="991059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/>
              <a:t>Augmentation des niveaux de remboursements par les Organismes de Complémentaires Santé (OCS) (assureurs, mutuelles, institutions de prévoyance)</a:t>
            </a:r>
            <a:endParaRPr lang="fr-FR" dirty="0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7FE4AA6D-C7F0-8192-58C4-EC3B2E4FD62E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5781734" y="3974680"/>
            <a:ext cx="16434" cy="420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C5CDAFA0-1253-B359-370F-9423C376EDE0}"/>
              </a:ext>
            </a:extLst>
          </p:cNvPr>
          <p:cNvSpPr txBox="1"/>
          <p:nvPr/>
        </p:nvSpPr>
        <p:spPr>
          <a:xfrm>
            <a:off x="1900766" y="5184644"/>
            <a:ext cx="7975599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La SS se concentre sur le risque long (hospitalisation) en délaissant le risque court (santé de ville) car il est couvert par les OCS. </a:t>
            </a:r>
          </a:p>
          <a:p>
            <a:r>
              <a:rPr lang="fr-FR" b="1" dirty="0"/>
              <a:t>Donc transfert de la responsabilité de la SS vers des organismes privés! 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E410BD00-9654-DD3C-5B94-62FC9D580EEE}"/>
              </a:ext>
            </a:extLst>
          </p:cNvPr>
          <p:cNvSpPr txBox="1">
            <a:spLocks/>
          </p:cNvSpPr>
          <p:nvPr/>
        </p:nvSpPr>
        <p:spPr>
          <a:xfrm>
            <a:off x="1678533" y="278492"/>
            <a:ext cx="9931400" cy="9233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/>
              <a:t>Fragilisation du système de sécurité sociale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234A9D5-E4CD-FA92-F4D9-A349281C3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91" y="110065"/>
            <a:ext cx="1111091" cy="1109135"/>
          </a:xfrm>
          <a:prstGeom prst="rect">
            <a:avLst/>
          </a:prstGeom>
        </p:spPr>
      </p:pic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75E51658-076E-00A1-648E-078AD2BF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01/10/2025</a:t>
            </a:r>
          </a:p>
        </p:txBody>
      </p:sp>
      <p:sp>
        <p:nvSpPr>
          <p:cNvPr id="16" name="Espace réservé du numéro de diapositive 15">
            <a:extLst>
              <a:ext uri="{FF2B5EF4-FFF2-40B4-BE49-F238E27FC236}">
                <a16:creationId xmlns:a16="http://schemas.microsoft.com/office/drawing/2014/main" id="{F13E1E35-12D0-9F8F-0549-BADC278DF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6203-A84A-4873-95F6-9127EC7120EC}" type="slidenum">
              <a:rPr lang="fr-FR" smtClean="0"/>
              <a:t>2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A38CCB6-A6CB-FFEE-9C67-054FD30EA5A7}"/>
              </a:ext>
            </a:extLst>
          </p:cNvPr>
          <p:cNvSpPr txBox="1"/>
          <p:nvPr/>
        </p:nvSpPr>
        <p:spPr>
          <a:xfrm>
            <a:off x="3108480" y="4394996"/>
            <a:ext cx="534650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/>
              <a:t>Augmentation des tarifs par les praticiens de santé</a:t>
            </a:r>
            <a:endParaRPr lang="fr-FR" dirty="0"/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5BC5D7F7-1A33-C4EA-00C5-FAECF4271C94}"/>
              </a:ext>
            </a:extLst>
          </p:cNvPr>
          <p:cNvCxnSpPr>
            <a:cxnSpLocks/>
          </p:cNvCxnSpPr>
          <p:nvPr/>
        </p:nvCxnSpPr>
        <p:spPr>
          <a:xfrm flipH="1">
            <a:off x="5817096" y="4764328"/>
            <a:ext cx="16434" cy="420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953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1D4B69-D6E7-FC33-CFFF-ADD910162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2291" y="2055284"/>
            <a:ext cx="10007600" cy="430106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dirty="0"/>
              <a:t>Ce système </a:t>
            </a:r>
            <a:r>
              <a:rPr lang="fr-FR" b="1" dirty="0"/>
              <a:t>affaiblit la SS !! </a:t>
            </a:r>
            <a:r>
              <a:rPr lang="fr-FR" dirty="0"/>
              <a:t>Par contre, il renforce le secteur lucratif de la complémentaire santé et notamment les plus gros assureurs qui ont dans leur ADN la segmentation du risque.</a:t>
            </a:r>
          </a:p>
          <a:p>
            <a:pPr marL="0" indent="0" algn="ctr">
              <a:buNone/>
            </a:pPr>
            <a:r>
              <a:rPr lang="fr-FR" b="1" dirty="0"/>
              <a:t>Pourtant les actifs sont les financeurs de la protection sociale avec ce que l’on appelle parfois le « salaire différé » : les cotisations sociales. </a:t>
            </a:r>
          </a:p>
          <a:p>
            <a:pPr marL="0" indent="0" algn="ctr">
              <a:buNone/>
            </a:pPr>
            <a:r>
              <a:rPr lang="fr-FR" b="1" dirty="0"/>
              <a:t>Donc les actifs paient 2 fois (leur complémentaire santé + les cotisations sociales) … et de plus en plus!  </a:t>
            </a:r>
          </a:p>
          <a:p>
            <a:pPr marL="0" indent="0" algn="ctr">
              <a:buNone/>
            </a:pPr>
            <a:r>
              <a:rPr lang="fr-FR" b="1" dirty="0">
                <a:solidFill>
                  <a:srgbClr val="FF0000"/>
                </a:solidFill>
              </a:rPr>
              <a:t>FO n’a donc pas signé l’accord obligeant l’adhésion à la PSC!!</a:t>
            </a:r>
          </a:p>
          <a:p>
            <a:pPr marL="0" indent="0" algn="ctr">
              <a:buNone/>
            </a:pPr>
            <a:r>
              <a:rPr lang="fr-FR" b="1" dirty="0">
                <a:solidFill>
                  <a:srgbClr val="FF0000"/>
                </a:solidFill>
              </a:rPr>
              <a:t>Arrêtons de taper sur la Sécu!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7D1F5D5C-A0C1-26BD-3E82-B19E8EB58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2613" y="342370"/>
            <a:ext cx="8669867" cy="1325563"/>
          </a:xfrm>
        </p:spPr>
        <p:txBody>
          <a:bodyPr/>
          <a:lstStyle/>
          <a:p>
            <a:r>
              <a:rPr lang="fr-FR" b="1" dirty="0"/>
              <a:t>Fragilisation du système de sécurité sociale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A706F8-FF02-BEF5-B8F1-A5B3B17D4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91" y="110065"/>
            <a:ext cx="1111091" cy="1109135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9DF1800-CF1A-43E8-4761-F90EED427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01/10/2025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27D84F-BB3C-BBCD-A5A8-9419CEAF5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6203-A84A-4873-95F6-9127EC7120EC}" type="slidenum">
              <a:rPr lang="fr-FR" smtClean="0"/>
              <a:t>3</a:t>
            </a:fld>
            <a:endParaRPr lang="fr-FR" dirty="0"/>
          </a:p>
        </p:txBody>
      </p:sp>
      <p:sp>
        <p:nvSpPr>
          <p:cNvPr id="7" name="Explosion : 14 points 6">
            <a:extLst>
              <a:ext uri="{FF2B5EF4-FFF2-40B4-BE49-F238E27FC236}">
                <a16:creationId xmlns:a16="http://schemas.microsoft.com/office/drawing/2014/main" id="{3AD63235-2A7D-8BEF-A29E-939FDA5C20C1}"/>
              </a:ext>
            </a:extLst>
          </p:cNvPr>
          <p:cNvSpPr/>
          <p:nvPr/>
        </p:nvSpPr>
        <p:spPr>
          <a:xfrm rot="20802778">
            <a:off x="241658" y="700752"/>
            <a:ext cx="3042398" cy="1580205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E60CE2E-F8B6-2B03-312D-4F5B26D98013}"/>
              </a:ext>
            </a:extLst>
          </p:cNvPr>
          <p:cNvSpPr txBox="1"/>
          <p:nvPr/>
        </p:nvSpPr>
        <p:spPr>
          <a:xfrm rot="19978617">
            <a:off x="592746" y="1288749"/>
            <a:ext cx="2165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435597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061F17-5120-8838-7518-E9A62D46C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/>
          <a:lstStyle/>
          <a:p>
            <a:r>
              <a:rPr lang="fr-FR" b="1" dirty="0"/>
              <a:t>Le couple MGEN- CNP remporte le contrat collectif ENESR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6C950B-4268-20A9-B0E0-222432F72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333" y="2390401"/>
            <a:ext cx="10930467" cy="266569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3600" b="1" dirty="0"/>
              <a:t>Les deux structures choisies par le ministère sont </a:t>
            </a:r>
            <a:r>
              <a:rPr lang="fr-FR" sz="3600" b="1" u="sng" dirty="0"/>
              <a:t>mutualistes</a:t>
            </a:r>
            <a:r>
              <a:rPr lang="fr-FR" sz="3600" b="1" dirty="0"/>
              <a:t>, sans questionnaires médicaux ni pour la partie santé ni pour la partie prévoyance </a:t>
            </a:r>
            <a:r>
              <a:rPr lang="fr-FR" sz="3600" dirty="0"/>
              <a:t>(en cours d’appel d’offres par le MENESR). </a:t>
            </a:r>
          </a:p>
          <a:p>
            <a:pPr marL="0" indent="0" algn="ctr">
              <a:buNone/>
            </a:pPr>
            <a:r>
              <a:rPr lang="fr-FR" sz="3600" b="1" dirty="0"/>
              <a:t>La tarification ne dépend pas de l’âge </a:t>
            </a:r>
            <a:r>
              <a:rPr lang="fr-FR" sz="3600" dirty="0"/>
              <a:t>des personnes couvertes.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4AA2CA7-4638-A384-F8F8-C442BF37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91" y="110065"/>
            <a:ext cx="1111091" cy="1109135"/>
          </a:xfrm>
          <a:prstGeom prst="rect">
            <a:avLst/>
          </a:prstGeom>
        </p:spPr>
      </p:pic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14D01A14-B424-971F-51C6-BE3FCF56C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01/10/2025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5F17C48-E10C-8CA4-5BB7-CC5A9B62C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6203-A84A-4873-95F6-9127EC7120E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1510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F01FC1-ADC9-D627-915A-A850025CA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8132" y="365125"/>
            <a:ext cx="9355667" cy="1325563"/>
          </a:xfrm>
        </p:spPr>
        <p:txBody>
          <a:bodyPr/>
          <a:lstStyle/>
          <a:p>
            <a:r>
              <a:rPr lang="fr-FR" b="1" dirty="0"/>
              <a:t>Qui sont les bénéficiaires potentiels du contrat collectif?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D76B03-3377-8772-C7B9-EFA6367FC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333" y="2096558"/>
            <a:ext cx="10515600" cy="3339042"/>
          </a:xfrm>
        </p:spPr>
        <p:txBody>
          <a:bodyPr>
            <a:normAutofit/>
          </a:bodyPr>
          <a:lstStyle/>
          <a:p>
            <a:r>
              <a:rPr lang="fr-FR" sz="3200" dirty="0"/>
              <a:t>Sont concernés les </a:t>
            </a:r>
            <a:r>
              <a:rPr lang="fr-FR" sz="3200" b="1" dirty="0"/>
              <a:t>fonctionnaires titulaires</a:t>
            </a:r>
            <a:r>
              <a:rPr lang="fr-FR" sz="3200" dirty="0"/>
              <a:t>, les agents </a:t>
            </a:r>
            <a:r>
              <a:rPr lang="fr-FR" sz="3200" b="1" dirty="0"/>
              <a:t>contractuels de droit public </a:t>
            </a:r>
            <a:r>
              <a:rPr lang="fr-FR" sz="3200" dirty="0"/>
              <a:t>(CDD (</a:t>
            </a:r>
            <a:r>
              <a:rPr lang="fr-FR" sz="3200" b="1" dirty="0"/>
              <a:t>motif de dispense si déjà couvert</a:t>
            </a:r>
            <a:r>
              <a:rPr lang="fr-FR" sz="3200" dirty="0"/>
              <a:t>) et CDI – exemples : AED, AESH, profs contractuels), les </a:t>
            </a:r>
            <a:r>
              <a:rPr lang="fr-FR" sz="3200" b="1" dirty="0"/>
              <a:t>agents contractuels de droit privé non couverts </a:t>
            </a:r>
            <a:r>
              <a:rPr lang="fr-FR" sz="3200" dirty="0"/>
              <a:t>par un contrat collectif à adhésion obligatoire, les maîtres contractuels des établissements d’enseignement privé sous contrat d’association et les apprentis.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93C2BAD-08BB-F45B-192B-9653C347B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01/10/2025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387145B-F0B0-4484-56C5-CA52D980A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6203-A84A-4873-95F6-9127EC7120EC}" type="slidenum">
              <a:rPr lang="fr-FR" smtClean="0"/>
              <a:t>5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F539B9-76D3-A595-7ABC-525BBE088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91" y="110065"/>
            <a:ext cx="1111091" cy="110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002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6B95D9-6B1A-7819-EE17-7D39927F5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753600" cy="1325563"/>
          </a:xfrm>
        </p:spPr>
        <p:txBody>
          <a:bodyPr/>
          <a:lstStyle/>
          <a:p>
            <a:r>
              <a:rPr lang="fr-FR" b="1" dirty="0"/>
              <a:t>Qui sont les bénéficiaires potentiels du contrat collectif?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7E0DB6-9CAE-32C5-F058-336560018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/>
              <a:t>Les ayants-droits des bénéficiaires actifs sont:</a:t>
            </a:r>
          </a:p>
          <a:p>
            <a:r>
              <a:rPr lang="fr-FR" dirty="0"/>
              <a:t>leur conjoint (marié, pacsé ou concubin) ;</a:t>
            </a:r>
          </a:p>
          <a:p>
            <a:r>
              <a:rPr lang="fr-FR" dirty="0"/>
              <a:t>leurs enfants jusqu’à 21 ans ;</a:t>
            </a:r>
          </a:p>
          <a:p>
            <a:r>
              <a:rPr lang="fr-FR" dirty="0"/>
              <a:t>leurs enfants jusqu’à 25 ans s’ils sont étudiants, demandeurs d’emploi, alternants ou apprentis sur présentation annuelle d’un justificatif de poursuite d’études (certificat de scolarité par exemple) ;</a:t>
            </a:r>
          </a:p>
          <a:p>
            <a:r>
              <a:rPr lang="fr-FR" dirty="0"/>
              <a:t>leurs enfants, sans limite d’âge, s’ils sont en situation de handicap reconnue par la MDPH.</a:t>
            </a:r>
          </a:p>
          <a:p>
            <a:r>
              <a:rPr lang="fr-FR" b="1" dirty="0"/>
              <a:t>Néanmoins, la participation financière de l’employeur ne s’étend pas aux ayants droit.</a:t>
            </a:r>
          </a:p>
          <a:p>
            <a:r>
              <a:rPr lang="fr-FR" dirty="0"/>
              <a:t>Les retraités des ministères et de leurs établissements publics peuvent demander à adhérer à ce nouveau contrat. </a:t>
            </a:r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7255E9-3998-CD3F-5A40-4C69C429F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01/10/2025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91225FE-9CF4-8885-FB7B-724DD0457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6203-A84A-4873-95F6-9127EC7120EC}" type="slidenum">
              <a:rPr lang="fr-FR" smtClean="0"/>
              <a:t>6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B038D5D-0C75-4937-BE53-CB56428A3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91" y="110065"/>
            <a:ext cx="1111091" cy="110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38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9E610-7855-11AF-A2DE-19C4A7A5E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196849"/>
            <a:ext cx="8576733" cy="1325563"/>
          </a:xfrm>
        </p:spPr>
        <p:txBody>
          <a:bodyPr/>
          <a:lstStyle/>
          <a:p>
            <a:r>
              <a:rPr lang="fr-FR" b="1" dirty="0"/>
              <a:t>Structure de la cotisation: 3 parties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5D4CEC-C495-0893-B660-45AC900AD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0500"/>
            <a:ext cx="10515600" cy="3907367"/>
          </a:xfrm>
        </p:spPr>
        <p:txBody>
          <a:bodyPr>
            <a:normAutofit/>
          </a:bodyPr>
          <a:lstStyle/>
          <a:p>
            <a:r>
              <a:rPr lang="fr-FR" b="1" dirty="0"/>
              <a:t>Une part forfaitaire égale à 50% de la cotisation d’équilibre (calculée à partir du salaire moyen) </a:t>
            </a:r>
            <a:r>
              <a:rPr lang="fr-FR" dirty="0"/>
              <a:t>prise en charge par l’employeur public et </a:t>
            </a:r>
            <a:r>
              <a:rPr lang="fr-FR" b="1" dirty="0"/>
              <a:t>versée directement par l’employeur à MGEN</a:t>
            </a:r>
            <a:r>
              <a:rPr lang="fr-FR" dirty="0"/>
              <a:t> ;</a:t>
            </a:r>
          </a:p>
          <a:p>
            <a:r>
              <a:rPr lang="fr-FR" b="1" dirty="0"/>
              <a:t>Une part forfaitaire égale à 20% de la cotisation d’équilibre prélevée sur la rémunération de l’agent ;</a:t>
            </a:r>
          </a:p>
          <a:p>
            <a:r>
              <a:rPr lang="fr-FR" b="1" dirty="0"/>
              <a:t>Une part solidaire variable prélevée sur la rémunération de l’agent, calculée en appliquant un coefficient à la rémunération mensuelle brute de l’agent</a:t>
            </a:r>
            <a:r>
              <a:rPr lang="fr-FR" dirty="0"/>
              <a:t>, prise en compte dans la limite du Plafond Mensuel de la Sécurité Sociale. </a:t>
            </a:r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D53874-F025-8B9B-8C7E-6DD3C9995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01/10/2025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4245A8D-A1D9-D2C7-5A0B-B9ED2655A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6203-A84A-4873-95F6-9127EC7120EC}" type="slidenum">
              <a:rPr lang="fr-FR" smtClean="0"/>
              <a:t>7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2C30B6-C715-3185-B0AB-6E7DF1C00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91" y="110065"/>
            <a:ext cx="1111091" cy="110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836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AD3458-A0F3-E279-9D0A-E35A13244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932" y="365125"/>
            <a:ext cx="9685867" cy="1325563"/>
          </a:xfrm>
        </p:spPr>
        <p:txBody>
          <a:bodyPr/>
          <a:lstStyle/>
          <a:p>
            <a:r>
              <a:rPr lang="fr-FR" b="1" dirty="0"/>
              <a:t>Le panier de soin du contrat collectif santé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48D50F-FB6D-ADA4-7846-41A26FE1C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5999" y="1665160"/>
            <a:ext cx="3429000" cy="16244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/>
              <a:t>50% du coût</a:t>
            </a:r>
            <a:r>
              <a:rPr lang="fr-FR" dirty="0"/>
              <a:t> est pris en charge par le ministère </a:t>
            </a:r>
            <a:r>
              <a:rPr lang="fr-FR" b="1" dirty="0"/>
              <a:t>pour les bénéficiaires actifs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A0C746-F166-1FBA-69DD-B1D9B8578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01/10/2025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6CB50B4-9E5E-A729-FBEA-F85AFD047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6203-A84A-4873-95F6-9127EC7120EC}" type="slidenum">
              <a:rPr lang="fr-FR" smtClean="0"/>
              <a:t>8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F3DD29C-4507-F0DE-A212-9A10F746D80D}"/>
              </a:ext>
            </a:extLst>
          </p:cNvPr>
          <p:cNvSpPr txBox="1"/>
          <p:nvPr/>
        </p:nvSpPr>
        <p:spPr>
          <a:xfrm>
            <a:off x="1397001" y="1600200"/>
            <a:ext cx="4140200" cy="150810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fr-FR" sz="2800" dirty="0"/>
          </a:p>
          <a:p>
            <a:pPr algn="ctr"/>
            <a:r>
              <a:rPr lang="fr-FR" sz="2800" dirty="0"/>
              <a:t>Panier de soins </a:t>
            </a:r>
          </a:p>
          <a:p>
            <a:pPr algn="ctr"/>
            <a:endParaRPr lang="fr-FR" dirty="0"/>
          </a:p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E0239BE-47B6-3441-4D98-637E9D91BD43}"/>
              </a:ext>
            </a:extLst>
          </p:cNvPr>
          <p:cNvSpPr txBox="1"/>
          <p:nvPr/>
        </p:nvSpPr>
        <p:spPr>
          <a:xfrm>
            <a:off x="1397001" y="3450030"/>
            <a:ext cx="4140200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dirty="0"/>
              <a:t>Option 1 amélioration de la couverture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181D75-3F8B-36CF-F8CB-321EC1B3A521}"/>
              </a:ext>
            </a:extLst>
          </p:cNvPr>
          <p:cNvSpPr txBox="1"/>
          <p:nvPr/>
        </p:nvSpPr>
        <p:spPr>
          <a:xfrm>
            <a:off x="1397001" y="4600179"/>
            <a:ext cx="4140200" cy="95410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dirty="0"/>
              <a:t>Option 2 amélioration de la couverture</a:t>
            </a:r>
          </a:p>
        </p:txBody>
      </p:sp>
      <p:sp>
        <p:nvSpPr>
          <p:cNvPr id="9" name="Accolade fermante 8">
            <a:extLst>
              <a:ext uri="{FF2B5EF4-FFF2-40B4-BE49-F238E27FC236}">
                <a16:creationId xmlns:a16="http://schemas.microsoft.com/office/drawing/2014/main" id="{02AAB340-9A52-B4A3-36B7-E68E73982953}"/>
              </a:ext>
            </a:extLst>
          </p:cNvPr>
          <p:cNvSpPr/>
          <p:nvPr/>
        </p:nvSpPr>
        <p:spPr>
          <a:xfrm>
            <a:off x="6409267" y="3450030"/>
            <a:ext cx="448733" cy="210425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Accolade fermante 9">
            <a:extLst>
              <a:ext uri="{FF2B5EF4-FFF2-40B4-BE49-F238E27FC236}">
                <a16:creationId xmlns:a16="http://schemas.microsoft.com/office/drawing/2014/main" id="{4860C1D0-C2B0-CDE4-1358-4DFB27EFB7CD}"/>
              </a:ext>
            </a:extLst>
          </p:cNvPr>
          <p:cNvSpPr/>
          <p:nvPr/>
        </p:nvSpPr>
        <p:spPr>
          <a:xfrm>
            <a:off x="6409267" y="1600200"/>
            <a:ext cx="448733" cy="169513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44309A2-1C6E-B188-846C-A01F2C7CF849}"/>
              </a:ext>
            </a:extLst>
          </p:cNvPr>
          <p:cNvSpPr txBox="1">
            <a:spLocks/>
          </p:cNvSpPr>
          <p:nvPr/>
        </p:nvSpPr>
        <p:spPr>
          <a:xfrm>
            <a:off x="7484532" y="3591934"/>
            <a:ext cx="3429000" cy="16244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B84A522-FFB2-CB51-3B1F-EAD286428C26}"/>
              </a:ext>
            </a:extLst>
          </p:cNvPr>
          <p:cNvSpPr txBox="1"/>
          <p:nvPr/>
        </p:nvSpPr>
        <p:spPr>
          <a:xfrm>
            <a:off x="7425265" y="3737078"/>
            <a:ext cx="33104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50% du coût </a:t>
            </a:r>
            <a:r>
              <a:rPr lang="fr-FR" sz="2800" dirty="0"/>
              <a:t>de l’option souscrite, </a:t>
            </a:r>
            <a:r>
              <a:rPr lang="fr-FR" sz="2800" b="1" dirty="0"/>
              <a:t>dans la limite de 5 €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DAB3A31-C9E2-E658-F466-7B6E649AC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91" y="110065"/>
            <a:ext cx="1111091" cy="110913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688A575-EFBB-7A84-F87B-272274E51FA3}"/>
              </a:ext>
            </a:extLst>
          </p:cNvPr>
          <p:cNvSpPr txBox="1"/>
          <p:nvPr/>
        </p:nvSpPr>
        <p:spPr>
          <a:xfrm>
            <a:off x="2743199" y="5708982"/>
            <a:ext cx="7239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</a:rPr>
              <a:t>OFFRE AMELIOREE par rapport à L’OFFRE HISTORIQUE MGEN Référence</a:t>
            </a:r>
          </a:p>
          <a:p>
            <a:pPr algn="ctr"/>
            <a:r>
              <a:rPr lang="fr-FR" sz="2000" b="1" dirty="0">
                <a:solidFill>
                  <a:srgbClr val="FF0000"/>
                </a:solidFill>
              </a:rPr>
              <a:t>Mais ce n’est pas encore l’idéal!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F71C25B-6848-7378-4750-A8AD1C58F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2378" y="5747008"/>
            <a:ext cx="1110420" cy="9429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B573B7E-53EB-3431-3BE5-65EA8145C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7932" y="5747008"/>
            <a:ext cx="1110420" cy="9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412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498C5A-3B3E-D135-07DA-4A1687014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0" y="320675"/>
            <a:ext cx="9465733" cy="1325563"/>
          </a:xfrm>
        </p:spPr>
        <p:txBody>
          <a:bodyPr/>
          <a:lstStyle/>
          <a:p>
            <a:r>
              <a:rPr lang="fr-FR" b="1" dirty="0"/>
              <a:t>Le référencement d’offres de prévoyance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6B95C1-5A7B-0115-1704-ADAC61FA5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L’appel d’offre a été lancé par le ministère. Le résultat n’est pas connu. </a:t>
            </a:r>
          </a:p>
          <a:p>
            <a:r>
              <a:rPr lang="fr-FR" dirty="0"/>
              <a:t>Pour autant, nous savons que </a:t>
            </a:r>
            <a:r>
              <a:rPr lang="fr-FR" b="1" dirty="0"/>
              <a:t>le cahier des charges est de moins bonne qualité que les garanties prévoyances actuelles de l’offre MGEN Référence.</a:t>
            </a:r>
          </a:p>
          <a:p>
            <a:r>
              <a:rPr lang="fr-FR" dirty="0"/>
              <a:t>Adhésion facultative.  </a:t>
            </a:r>
          </a:p>
          <a:p>
            <a:r>
              <a:rPr lang="fr-FR" b="1" dirty="0"/>
              <a:t>Participation par l’employeur à hauteur de 7€ par agent</a:t>
            </a:r>
            <a:r>
              <a:rPr lang="fr-FR" dirty="0"/>
              <a:t>. </a:t>
            </a:r>
          </a:p>
          <a:p>
            <a:pPr marL="0" indent="0">
              <a:buNone/>
            </a:pPr>
            <a:r>
              <a:rPr lang="fr-FR" b="1" dirty="0"/>
              <a:t>Il ne sera donc peut-être pas intéressant de choisir une des offres référencées si l’on veut garder le même niveau de couverture</a:t>
            </a:r>
            <a:r>
              <a:rPr lang="fr-FR" dirty="0"/>
              <a:t>. Si le critère déterminant est le prix, il pourra alors être intéressant de partir sur une offre référencée.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AD58E2-A839-8402-B72C-A3A4AC067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01/10/2025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9D46C2D-DB6A-5307-9DC1-3DFB49E71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6203-A84A-4873-95F6-9127EC7120EC}" type="slidenum">
              <a:rPr lang="fr-FR" smtClean="0"/>
              <a:t>9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56450D-EDEF-2239-674D-B8DFB0363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91" y="110065"/>
            <a:ext cx="1111091" cy="110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89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EF83B7-69A3-81D8-4EF2-4DFF25324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6466" y="365125"/>
            <a:ext cx="9567333" cy="1325563"/>
          </a:xfrm>
        </p:spPr>
        <p:txBody>
          <a:bodyPr>
            <a:normAutofit/>
          </a:bodyPr>
          <a:lstStyle/>
          <a:p>
            <a:r>
              <a:rPr lang="fr-FR" b="1" dirty="0"/>
              <a:t>Affiliation au contrat collectif en santé </a:t>
            </a:r>
            <a:br>
              <a:rPr lang="fr-FR" b="1" dirty="0"/>
            </a:br>
            <a:r>
              <a:rPr lang="fr-FR" sz="2200" b="1" dirty="0"/>
              <a:t>(pas d’information pour le moment concernant la prévoyance)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2BD0AC-800C-13ED-D947-F95428F27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200" b="1" dirty="0"/>
              <a:t>Entre mi-novembre et mi-décembre 2025</a:t>
            </a:r>
            <a:r>
              <a:rPr lang="fr-FR" sz="3200" dirty="0"/>
              <a:t>, chaque agent va être </a:t>
            </a:r>
            <a:r>
              <a:rPr lang="fr-FR" sz="3200" b="1" dirty="0"/>
              <a:t>contacté par MGEN </a:t>
            </a:r>
            <a:r>
              <a:rPr lang="fr-FR" sz="3200" dirty="0"/>
              <a:t>au nom de l’employeur pour s’affilier au contrat collectif. Tout se fera </a:t>
            </a:r>
            <a:r>
              <a:rPr lang="fr-FR" sz="3200" b="1" dirty="0"/>
              <a:t>en ligne à partir d’un mail sur l’adresse professionnelle, comportant un lien non transférable à un autre agent. </a:t>
            </a:r>
          </a:p>
          <a:p>
            <a:r>
              <a:rPr lang="fr-FR" sz="3200" b="1" dirty="0"/>
              <a:t>Le parcours digital individualisé d’affiliation devra être réalisé dans un délai de 21 jours après réception du courriel d’affiliation.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D93D96-F413-53CC-41BA-3C44CDAF0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01/10/2025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CD50304-470E-5829-85EC-B7CB0C47C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6203-A84A-4873-95F6-9127EC7120EC}" type="slidenum">
              <a:rPr lang="fr-FR" smtClean="0"/>
              <a:t>10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E632EF9-FB76-8D12-27C8-2D8BC826E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91" y="110065"/>
            <a:ext cx="1111091" cy="11091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66F879-1644-0ECC-858C-BA6D5D567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866" y="5234063"/>
            <a:ext cx="1110420" cy="9429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44A6546-901A-F535-F9F1-21B1EBB2A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2599" y="651518"/>
            <a:ext cx="1110420" cy="9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403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776B4F-3D5F-7B49-724C-994EE6798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733" y="365125"/>
            <a:ext cx="10049933" cy="1106488"/>
          </a:xfrm>
        </p:spPr>
        <p:txBody>
          <a:bodyPr/>
          <a:lstStyle/>
          <a:p>
            <a:r>
              <a:rPr lang="fr-FR" b="1" dirty="0"/>
              <a:t>Dispense d’affiliation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BCE66B-FADA-B300-DF42-6E77C8958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666" y="1371600"/>
            <a:ext cx="10574867" cy="51212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dirty="0"/>
              <a:t>L’affiliation au contrat collectif santé est obligatoire. Toutefois, l’agent peut être dispensé :</a:t>
            </a:r>
          </a:p>
          <a:p>
            <a:r>
              <a:rPr lang="fr-FR" dirty="0"/>
              <a:t>S’il est bénéficiaire d’un contrat individuel à la date d’entrée en vigueur du nouveau régime.</a:t>
            </a:r>
            <a:br>
              <a:rPr lang="fr-FR" dirty="0"/>
            </a:br>
            <a:r>
              <a:rPr lang="fr-FR" dirty="0"/>
              <a:t>Il pourra être dispensé jusqu’à la date d’échéance de son contrat individuel dans la limite de 12 mois ;</a:t>
            </a:r>
          </a:p>
          <a:p>
            <a:r>
              <a:rPr lang="fr-FR" dirty="0"/>
              <a:t>S’il est </a:t>
            </a:r>
            <a:r>
              <a:rPr lang="fr-FR" b="1" dirty="0"/>
              <a:t>bénéficiaire d’un contrat collectif à adhésion obligatoire en qualité d’assuré principal ou en qualité d’ayant droit</a:t>
            </a:r>
            <a:r>
              <a:rPr lang="fr-FR" dirty="0"/>
              <a:t>. Pour ce dernier, le contrat collectif peut-être </a:t>
            </a:r>
            <a:r>
              <a:rPr lang="fr-FR" b="1" dirty="0"/>
              <a:t>à adhésion obligatoire ou facultative </a:t>
            </a:r>
            <a:r>
              <a:rPr lang="fr-FR" dirty="0"/>
              <a:t>;</a:t>
            </a:r>
          </a:p>
          <a:p>
            <a:r>
              <a:rPr lang="fr-FR" dirty="0"/>
              <a:t>S’il est titulaire d’un contrat à durée déterminée et bénéficiaire d’un contrat individuel de protection sociale complémentaire en santé ;</a:t>
            </a:r>
          </a:p>
          <a:p>
            <a:r>
              <a:rPr lang="fr-FR" dirty="0"/>
              <a:t>S’il est bénéficiaire de la complémentaire santé solidaire.</a:t>
            </a:r>
          </a:p>
          <a:p>
            <a:r>
              <a:rPr lang="fr-FR" b="1" dirty="0"/>
              <a:t>Une attestation sur l’honneur sera à fournir par l’agent lors du parcours d’affiliation. Un modèle d’attestation sur l’honneur sera téléchargeable directement dans le parcours d’affiliation ou sur la page d’accueil agents du site MGEN.</a:t>
            </a: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73C70AAC-C94C-8420-BF12-D45E03E3C871}"/>
              </a:ext>
            </a:extLst>
          </p:cNvPr>
          <p:cNvSpPr txBox="1">
            <a:spLocks/>
          </p:cNvSpPr>
          <p:nvPr/>
        </p:nvSpPr>
        <p:spPr>
          <a:xfrm>
            <a:off x="10075334" y="6387571"/>
            <a:ext cx="1794932" cy="2333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100" dirty="0"/>
              <a:t>SNFOLC 41 – Octobre 2025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829104-FB90-11BC-4361-5C4085262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91" y="110065"/>
            <a:ext cx="1111091" cy="1109135"/>
          </a:xfrm>
          <a:prstGeom prst="rect">
            <a:avLst/>
          </a:prstGeom>
        </p:spPr>
      </p:pic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54164E24-839A-4AC1-D691-483151BA9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01/10/2025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49DECC-F3BA-1A5C-C202-A676D12EF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6203-A84A-4873-95F6-9127EC7120EC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5629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8C4EE-EAED-8E9B-6E6B-E72C277F2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373591"/>
            <a:ext cx="8195733" cy="1325563"/>
          </a:xfrm>
        </p:spPr>
        <p:txBody>
          <a:bodyPr/>
          <a:lstStyle/>
          <a:p>
            <a:r>
              <a:rPr lang="fr-FR" b="1" dirty="0"/>
              <a:t>En guise de conclusion 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D332B6-98E1-DFFD-D109-C658A7E29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825625"/>
            <a:ext cx="10820400" cy="998257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/>
              <a:t>ANI (Accord National Interprofessionnel) signé le 11 janvier 2013 dans le secteur privé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F9BA589-C9C1-9A52-A4B2-F880DA660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91" y="110065"/>
            <a:ext cx="1111091" cy="1109135"/>
          </a:xfrm>
          <a:prstGeom prst="rect">
            <a:avLst/>
          </a:prstGeom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7777DDF-419E-4EAB-2E73-DF814F996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01/10/2025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50344B-8CA3-E52F-DA7E-3DCBB4E26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6203-A84A-4873-95F6-9127EC7120EC}" type="slidenum">
              <a:rPr lang="fr-FR" smtClean="0"/>
              <a:t>12</a:t>
            </a:fld>
            <a:endParaRPr lang="fr-FR"/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8AA117B8-3A8F-68B0-09CE-DDF6CA7F37F1}"/>
              </a:ext>
            </a:extLst>
          </p:cNvPr>
          <p:cNvSpPr/>
          <p:nvPr/>
        </p:nvSpPr>
        <p:spPr>
          <a:xfrm>
            <a:off x="5365376" y="2766218"/>
            <a:ext cx="874059" cy="132556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3BC176FE-BF07-57CC-F9B2-B7ED6FFB5360}"/>
              </a:ext>
            </a:extLst>
          </p:cNvPr>
          <p:cNvSpPr txBox="1">
            <a:spLocks/>
          </p:cNvSpPr>
          <p:nvPr/>
        </p:nvSpPr>
        <p:spPr>
          <a:xfrm>
            <a:off x="685800" y="4385049"/>
            <a:ext cx="6387353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dirty="0"/>
              <a:t>Traduction en droit public « grâce » à Madame de </a:t>
            </a:r>
            <a:r>
              <a:rPr lang="fr-FR" dirty="0" err="1"/>
              <a:t>Montchalin</a:t>
            </a:r>
            <a:r>
              <a:rPr lang="fr-FR" dirty="0"/>
              <a:t>, lobbyiste de BNP Paribas et AXA.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2F34D78-8D96-2F0D-B0AA-E4148001D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839" y="3565696"/>
            <a:ext cx="3825572" cy="29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92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ADB007-8FC5-498A-5E64-4F46879B15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7600" y="2728683"/>
            <a:ext cx="9956800" cy="2387600"/>
          </a:xfrm>
        </p:spPr>
        <p:txBody>
          <a:bodyPr>
            <a:noAutofit/>
          </a:bodyPr>
          <a:lstStyle/>
          <a:p>
            <a:r>
              <a:rPr lang="fr-FR" sz="6600" b="1" dirty="0">
                <a:solidFill>
                  <a:srgbClr val="FF0000"/>
                </a:solidFill>
              </a:rPr>
              <a:t>DEFENDRE LA SECU C’EST DEFENDRE VOTRE STATUT !!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0E762DC-362E-DB95-8FCF-DD8ED136C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91" y="110065"/>
            <a:ext cx="3010969" cy="300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845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C01256-44E8-A616-EEED-46D2FA312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01/10/2025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F04680-8AF3-9127-A9B4-F3B40A86E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6203-A84A-4873-95F6-9127EC7120EC}" type="slidenum">
              <a:rPr lang="fr-FR" smtClean="0"/>
              <a:t>14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A5BB8B1-9290-C750-59E7-75544E6CE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267" y="335276"/>
            <a:ext cx="4694783" cy="65227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1BC715-240F-0A6B-B7AF-27FF588B0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91" y="110065"/>
            <a:ext cx="1111091" cy="110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983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F971EDA-06C8-6287-3460-086DA5C46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01/10/2025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7493BD2-11C0-0EFF-92AA-2CB87821F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6203-A84A-4873-95F6-9127EC7120EC}" type="slidenum">
              <a:rPr lang="fr-FR" smtClean="0"/>
              <a:t>15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C70023-FABF-2F2A-894C-541B35EDC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1333" y="58105"/>
            <a:ext cx="5090211" cy="65374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E41794-5C5D-6FEE-4301-B056068588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91" y="110065"/>
            <a:ext cx="1111091" cy="110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650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6BCE17D-FB1F-3FA1-52FC-FC4A6635F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01/10/2025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46C237-8558-C470-8E82-6C1668A15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6203-A84A-4873-95F6-9127EC7120EC}" type="slidenum">
              <a:rPr lang="fr-FR" smtClean="0"/>
              <a:t>16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371A444-6E16-37E1-6ADA-0A0A65D02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36525"/>
            <a:ext cx="5092261" cy="65044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074207B-AB1F-0F88-1B3C-C461B7DF4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91" y="110065"/>
            <a:ext cx="1111091" cy="110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193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5AC877B-285D-4897-F0C0-A904CD380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01/10/2025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F6C547E-D329-B3DD-533B-79EBCD93A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6203-A84A-4873-95F6-9127EC7120EC}" type="slidenum">
              <a:rPr lang="fr-FR" smtClean="0"/>
              <a:t>17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8A16C9-0912-0FB2-9851-2B871B34C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045" y="102581"/>
            <a:ext cx="5425910" cy="665283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900870-B083-B4B6-28B0-6A7A53BBE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91" y="110065"/>
            <a:ext cx="1111091" cy="110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32080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1091</Words>
  <Application>Microsoft Office PowerPoint</Application>
  <PresentationFormat>Grand écran</PresentationFormat>
  <Paragraphs>94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Thème Office</vt:lpstr>
      <vt:lpstr>La Protection Sociale Complémentaire des agents du Ministère de l’Education Nationale – Enseignement Supérieur Recherche Déploiement en Mai 2026 </vt:lpstr>
      <vt:lpstr>Présentation PowerPoint</vt:lpstr>
      <vt:lpstr>Fragilisation du système de sécurité sociale</vt:lpstr>
      <vt:lpstr>Le couple MGEN- CNP remporte le contrat collectif ENESR</vt:lpstr>
      <vt:lpstr>Qui sont les bénéficiaires potentiels du contrat collectif?</vt:lpstr>
      <vt:lpstr>Qui sont les bénéficiaires potentiels du contrat collectif?</vt:lpstr>
      <vt:lpstr>Structure de la cotisation: 3 parties</vt:lpstr>
      <vt:lpstr>Le panier de soin du contrat collectif santé</vt:lpstr>
      <vt:lpstr>Le référencement d’offres de prévoyance</vt:lpstr>
      <vt:lpstr>Affiliation au contrat collectif en santé  (pas d’information pour le moment concernant la prévoyance)</vt:lpstr>
      <vt:lpstr>Dispense d’affiliation</vt:lpstr>
      <vt:lpstr>En guise de conclusion …</vt:lpstr>
      <vt:lpstr>DEFENDRE LA SECU C’EST DEFENDRE VOTRE STATUT !!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Protection Sociale Complémentaire des agents du Ministère de l’Education Nationale – Enseignement Supérieur Recherche Déploiement en Mai 2026 </dc:title>
  <dc:creator>Gilles QUESSARD</dc:creator>
  <cp:lastModifiedBy>snfol</cp:lastModifiedBy>
  <cp:revision>4</cp:revision>
  <dcterms:created xsi:type="dcterms:W3CDTF">2025-10-02T07:27:25Z</dcterms:created>
  <dcterms:modified xsi:type="dcterms:W3CDTF">2025-10-02T17:08:41Z</dcterms:modified>
</cp:coreProperties>
</file>