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presProps.xml" ContentType="application/vnd.openxmlformats-officedocument.presentationml.presProps+xml"/>
  <Override PartName="/ppt/media/image6.emf" ContentType="image/x-emf"/>
  <Override PartName="/ppt/media/image8.emf" ContentType="image/x-emf"/>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Standard">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a:noFill/>
          <a:ln w="0">
            <a:noFill/>
          </a:ln>
        </p:spPr>
        <p:txBody>
          <a:bodyPr lIns="0" rIns="0" tIns="0" bIns="0" anchor="ctr">
            <a:spAutoFit/>
          </a:bodyPr>
          <a:p>
            <a:pPr indent="0" algn="ctr">
              <a:buNone/>
            </a:pPr>
            <a:endParaRPr lang="fr-FR" sz="4400" b="0" u="none" strike="noStrike">
              <a:solidFill>
                <a:srgbClr val="000000"/>
              </a:solidFill>
              <a:effectLst/>
              <a:uFillTx/>
              <a:latin typeface="Arial"/>
            </a:endParaRPr>
          </a:p>
        </p:txBody>
      </p:sp>
      <p:sp>
        <p:nvSpPr>
          <p:cNvPr id="8" name="PlaceHolder 2"/>
          <p:cNvSpPr>
            <a:spLocks noGrp="1"/>
          </p:cNvSpPr>
          <p:nvPr>
            <p:ph type="subTitle"/>
          </p:nvPr>
        </p:nvSpPr>
        <p:spPr>
          <a:xfrm>
            <a:off x="504000" y="1326600"/>
            <a:ext cx="9071640" cy="3288240"/>
          </a:xfrm>
          <a:prstGeom prst="rect">
            <a:avLst/>
          </a:prstGeom>
          <a:noFill/>
          <a:ln w="0">
            <a:noFill/>
          </a:ln>
        </p:spPr>
        <p:txBody>
          <a:bodyPr lIns="0" rIns="0" tIns="0" bIns="0" anchor="ctr">
            <a:spAutoFit/>
          </a:bodyPr>
          <a:p>
            <a:pPr indent="0" algn="ctr">
              <a:buNone/>
            </a:pPr>
            <a:endParaRPr lang="fr-FR" sz="3200" b="0" u="none" strike="noStrik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1C63F8A4-9746-4015-8936-012B1BE15C4D}" type="slidenum">
              <a:t>&lt;#&gt;</a:t>
            </a:fld>
          </a:p>
        </p:txBody>
      </p:sp>
      <p:sp>
        <p:nvSpPr>
          <p:cNvPr id="6" name="PlaceHolder 5"/>
          <p:cNvSpPr>
            <a:spLocks noGrp="1"/>
          </p:cNvSpPr>
          <p:nvPr>
            <p:ph type="dt" idx="1"/>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lgn="ctr">
              <a:buNone/>
            </a:pPr>
            <a:r>
              <a:rPr lang="fr-FR" sz="4400" b="0" u="none" strike="noStrike">
                <a:solidFill>
                  <a:srgbClr val="000000"/>
                </a:solidFill>
                <a:effectLst/>
                <a:uFillTx/>
                <a:latin typeface="Arial"/>
              </a:rPr>
              <a:t>Cliquez pour éditer le format du texte-titre</a:t>
            </a:r>
            <a:endParaRPr lang="fr-FR" sz="4400" b="0" u="none" strike="noStrike">
              <a:solidFill>
                <a:srgbClr val="000000"/>
              </a:solidFill>
              <a:effectLst/>
              <a:uFillTx/>
              <a:latin typeface="Arial"/>
            </a:endParaRPr>
          </a:p>
        </p:txBody>
      </p:sp>
      <p:sp>
        <p:nvSpPr>
          <p:cNvPr id="3"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lang="fr-FR" sz="3200" b="0" u="none" strike="noStrike">
                <a:solidFill>
                  <a:srgbClr val="000000"/>
                </a:solidFill>
                <a:effectLst/>
                <a:uFillTx/>
                <a:latin typeface="Arial"/>
              </a:rPr>
              <a:t>Cliquez pour éditer le format du plan de texte</a:t>
            </a:r>
            <a:endParaRPr lang="fr-FR" sz="3200" b="0" u="none" strike="noStrike">
              <a:solidFill>
                <a:srgbClr val="000000"/>
              </a:solidFill>
              <a:effectLst/>
              <a:uFillTx/>
              <a:latin typeface="Arial"/>
            </a:endParaRPr>
          </a:p>
          <a:p>
            <a:pPr marL="864000" lvl="1" indent="-324000">
              <a:spcBef>
                <a:spcPts val="1134"/>
              </a:spcBef>
              <a:buClr>
                <a:srgbClr val="000000"/>
              </a:buClr>
              <a:buSzPct val="75000"/>
              <a:buFont typeface="Symbol" charset="2"/>
              <a:buChar char=""/>
            </a:pPr>
            <a:r>
              <a:rPr lang="fr-FR" sz="2800" b="0" u="none" strike="noStrike">
                <a:solidFill>
                  <a:srgbClr val="000000"/>
                </a:solidFill>
                <a:effectLst/>
                <a:uFillTx/>
                <a:latin typeface="Arial"/>
              </a:rPr>
              <a:t>Second niveau de plan</a:t>
            </a:r>
            <a:endParaRPr lang="fr-FR" sz="2800" b="0" u="none" strike="noStrike">
              <a:solidFill>
                <a:srgbClr val="000000"/>
              </a:solidFill>
              <a:effectLst/>
              <a:uFillTx/>
              <a:latin typeface="Arial"/>
            </a:endParaRPr>
          </a:p>
          <a:p>
            <a:pPr marL="1296000" lvl="2" indent="-288000">
              <a:spcBef>
                <a:spcPts val="850"/>
              </a:spcBef>
              <a:buClr>
                <a:srgbClr val="000000"/>
              </a:buClr>
              <a:buSzPct val="45000"/>
              <a:buFont typeface="Wingdings" charset="2"/>
              <a:buChar char=""/>
            </a:pPr>
            <a:r>
              <a:rPr lang="fr-FR" sz="2400" b="0" u="none" strike="noStrike">
                <a:solidFill>
                  <a:srgbClr val="000000"/>
                </a:solidFill>
                <a:effectLst/>
                <a:uFillTx/>
                <a:latin typeface="Arial"/>
              </a:rPr>
              <a:t>Troisième niveau de plan</a:t>
            </a:r>
            <a:endParaRPr lang="fr-FR" sz="2400" b="0" u="none" strike="noStrike">
              <a:solidFill>
                <a:srgbClr val="000000"/>
              </a:solidFill>
              <a:effectLst/>
              <a:uFillTx/>
              <a:latin typeface="Arial"/>
            </a:endParaRPr>
          </a:p>
          <a:p>
            <a:pPr marL="1728000" lvl="3" indent="-216000">
              <a:spcBef>
                <a:spcPts val="567"/>
              </a:spcBef>
              <a:buClr>
                <a:srgbClr val="000000"/>
              </a:buClr>
              <a:buSzPct val="75000"/>
              <a:buFont typeface="Symbol" charset="2"/>
              <a:buChar char=""/>
            </a:pPr>
            <a:r>
              <a:rPr lang="fr-FR" sz="2000" b="0" u="none" strike="noStrike">
                <a:solidFill>
                  <a:srgbClr val="000000"/>
                </a:solidFill>
                <a:effectLst/>
                <a:uFillTx/>
                <a:latin typeface="Arial"/>
              </a:rPr>
              <a:t>Quatrième niveau de plan</a:t>
            </a:r>
            <a:endParaRPr lang="fr-FR" sz="2000" b="0" u="none" strike="noStrike">
              <a:solidFill>
                <a:srgbClr val="000000"/>
              </a:solidFill>
              <a:effectLst/>
              <a:uFillTx/>
              <a:latin typeface="Arial"/>
            </a:endParaRPr>
          </a:p>
          <a:p>
            <a:pPr marL="2160000" lvl="4" indent="-216000">
              <a:spcBef>
                <a:spcPts val="283"/>
              </a:spcBef>
              <a:buClr>
                <a:srgbClr val="000000"/>
              </a:buClr>
              <a:buSzPct val="45000"/>
              <a:buFont typeface="Wingdings" charset="2"/>
              <a:buChar char=""/>
            </a:pPr>
            <a:r>
              <a:rPr lang="fr-FR" sz="2000" b="0" u="none" strike="noStrike">
                <a:solidFill>
                  <a:srgbClr val="000000"/>
                </a:solidFill>
                <a:effectLst/>
                <a:uFillTx/>
                <a:latin typeface="Arial"/>
              </a:rPr>
              <a:t>Cinquième niveau de plan</a:t>
            </a:r>
            <a:endParaRPr lang="fr-FR" sz="2000" b="0" u="none" strike="noStrike">
              <a:solidFill>
                <a:srgbClr val="000000"/>
              </a:solidFill>
              <a:effectLst/>
              <a:uFillTx/>
              <a:latin typeface="Arial"/>
            </a:endParaRPr>
          </a:p>
          <a:p>
            <a:pPr marL="2592000" lvl="5" indent="-216000">
              <a:spcBef>
                <a:spcPts val="283"/>
              </a:spcBef>
              <a:buClr>
                <a:srgbClr val="000000"/>
              </a:buClr>
              <a:buSzPct val="45000"/>
              <a:buFont typeface="Wingdings" charset="2"/>
              <a:buChar char=""/>
            </a:pPr>
            <a:r>
              <a:rPr lang="fr-FR" sz="2000" b="0" u="none" strike="noStrike">
                <a:solidFill>
                  <a:srgbClr val="000000"/>
                </a:solidFill>
                <a:effectLst/>
                <a:uFillTx/>
                <a:latin typeface="Arial"/>
              </a:rPr>
              <a:t>Sixième niveau de plan</a:t>
            </a:r>
            <a:endParaRPr lang="fr-FR" sz="2000" b="0" u="none" strike="noStrike">
              <a:solidFill>
                <a:srgbClr val="000000"/>
              </a:solidFill>
              <a:effectLst/>
              <a:uFillTx/>
              <a:latin typeface="Arial"/>
            </a:endParaRPr>
          </a:p>
          <a:p>
            <a:pPr marL="3024000" lvl="6" indent="-216000">
              <a:spcBef>
                <a:spcPts val="283"/>
              </a:spcBef>
              <a:buClr>
                <a:srgbClr val="000000"/>
              </a:buClr>
              <a:buSzPct val="45000"/>
              <a:buFont typeface="Wingdings" charset="2"/>
              <a:buChar char=""/>
            </a:pPr>
            <a:r>
              <a:rPr lang="fr-FR" sz="2000" b="0" u="none" strike="noStrike">
                <a:solidFill>
                  <a:srgbClr val="000000"/>
                </a:solidFill>
                <a:effectLst/>
                <a:uFillTx/>
                <a:latin typeface="Arial"/>
              </a:rPr>
              <a:t>Septième niveau de plan</a:t>
            </a:r>
            <a:endParaRPr lang="fr-FR" sz="2000" b="0" u="none" strike="noStrike">
              <a:solidFill>
                <a:srgbClr val="000000"/>
              </a:solidFill>
              <a:effectLst/>
              <a:uFillTx/>
              <a:latin typeface="Arial"/>
            </a:endParaRPr>
          </a:p>
        </p:txBody>
      </p:sp>
      <p:sp>
        <p:nvSpPr>
          <p:cNvPr id="4" name="PlaceHolder 3"/>
          <p:cNvSpPr>
            <a:spLocks noGrp="1"/>
          </p:cNvSpPr>
          <p:nvPr>
            <p:ph type="dt" idx="1"/>
          </p:nvPr>
        </p:nvSpPr>
        <p:spPr>
          <a:xfrm>
            <a:off x="504000" y="5165280"/>
            <a:ext cx="2348280" cy="390600"/>
          </a:xfrm>
          <a:prstGeom prst="rect">
            <a:avLst/>
          </a:prstGeom>
          <a:noFill/>
          <a:ln w="0">
            <a:noFill/>
          </a:ln>
        </p:spPr>
        <p:txBody>
          <a:bodyPr lIns="0" rIns="0" tIns="0" bIns="0" anchor="t">
            <a:noAutofit/>
          </a:bodyPr>
          <a:lstStyle>
            <a:lvl1pPr indent="0">
              <a:buNone/>
              <a:defRPr lang="fr-FR" sz="1400" b="0" u="none" strike="noStrike">
                <a:solidFill>
                  <a:srgbClr val="000000"/>
                </a:solidFill>
                <a:effectLst/>
                <a:uFillTx/>
                <a:latin typeface="Times New Roman"/>
              </a:defRPr>
            </a:lvl1pPr>
          </a:lstStyle>
          <a:p>
            <a:pPr indent="0">
              <a:buNone/>
            </a:pPr>
            <a:r>
              <a:rPr lang="fr-FR" sz="1400" b="0" u="none" strike="noStrike">
                <a:solidFill>
                  <a:srgbClr val="000000"/>
                </a:solidFill>
                <a:effectLst/>
                <a:uFillTx/>
                <a:latin typeface="Times New Roman"/>
              </a:rPr>
              <a:t>&lt;date/heure&gt;</a:t>
            </a:r>
            <a:endParaRPr lang="fr-FR" sz="1400" b="0" u="none" strike="noStrike">
              <a:solidFill>
                <a:srgbClr val="000000"/>
              </a:solidFill>
              <a:effectLst/>
              <a:uFillTx/>
              <a:latin typeface="Times New Roman"/>
            </a:endParaRPr>
          </a:p>
        </p:txBody>
      </p:sp>
      <p:sp>
        <p:nvSpPr>
          <p:cNvPr id="5" name="PlaceHolder 4"/>
          <p:cNvSpPr>
            <a:spLocks noGrp="1"/>
          </p:cNvSpPr>
          <p:nvPr>
            <p:ph type="ftr" idx="2"/>
          </p:nvPr>
        </p:nvSpPr>
        <p:spPr>
          <a:xfrm>
            <a:off x="3447360" y="5165280"/>
            <a:ext cx="3195000" cy="390600"/>
          </a:xfrm>
          <a:prstGeom prst="rect">
            <a:avLst/>
          </a:prstGeom>
          <a:noFill/>
          <a:ln w="0">
            <a:noFill/>
          </a:ln>
        </p:spPr>
        <p:txBody>
          <a:bodyPr lIns="0" rIns="0" tIns="0" bIns="0" anchor="t">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6" name="PlaceHolder 5"/>
          <p:cNvSpPr>
            <a:spLocks noGrp="1"/>
          </p:cNvSpPr>
          <p:nvPr>
            <p:ph type="sldNum" idx="3"/>
          </p:nvPr>
        </p:nvSpPr>
        <p:spPr>
          <a:xfrm>
            <a:off x="7227360" y="5165280"/>
            <a:ext cx="2348280" cy="390600"/>
          </a:xfrm>
          <a:prstGeom prst="rect">
            <a:avLst/>
          </a:prstGeom>
          <a:noFill/>
          <a:ln w="0">
            <a:noFill/>
          </a:ln>
        </p:spPr>
        <p:txBody>
          <a:bodyPr lIns="0" rIns="0" t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fld id="{37F51571-F669-4E26-AC8F-51189E6C8C6A}" type="slidenum">
              <a:rPr lang="fr-FR" sz="1400" b="0" u="none" strike="noStrike">
                <a:solidFill>
                  <a:srgbClr val="000000"/>
                </a:solidFill>
                <a:effectLst/>
                <a:uFillTx/>
                <a:latin typeface="Times New Roman"/>
              </a:rPr>
              <a:t>&lt;numéro&gt;</a:t>
            </a:fld>
            <a:endParaRPr lang="fr-FR"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hyperlink" Target="file:///C:/Users/cedri/Downloads/Declaration-GT-TPT.pdf" TargetMode="External"/><Relationship Id="rId4"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6.emf"/><Relationship Id="rId4"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hyperlink" Target="file:///C:/Users/cedri/Downloads/Projet%20d&#233;cret%20ASA.pdf" TargetMode="External"/><Relationship Id="rId4"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8.emf"/><Relationship Id="rId4"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7.png"/><Relationship Id="rId4"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8.png"/><Relationship Id="rId4"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slideLayout" Target="../slideLayouts/slideLayout1.xml"/>
</Relationships>
</file>

<file path=ppt/slides/_rels/slide4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4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1.xml"/>
</Relationships>
</file>

<file path=ppt/slides/_rels/slide4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hyperlink" Target="file:///C:/Users/cedri/Downloads/Vos%20droits%20interactif%202025.pdf" TargetMode="External"/><Relationship Id="rId4" Type="http://schemas.openxmlformats.org/officeDocument/2006/relationships/slideLayout" Target="../slideLayouts/slideLayout1.xml"/>
</Relationships>
</file>

<file path=ppt/slides/_rels/slide4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4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4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slideLayout" Target="../slideLayouts/slideLayout1.xml"/>
</Relationships>
</file>

<file path=ppt/slides/_rels/slide4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slideLayout" Target="../slideLayouts/slideLayout1.xml"/>
</Relationships>
</file>

<file path=ppt/slides/_rels/slide4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xml"/>
</Relationships>
</file>

<file path=ppt/slides/_rels/slide4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6.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slideLayout" Target="../slideLayouts/slideLayout1.xml"/>
</Relationships>
</file>

<file path=ppt/slides/_rels/slide5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5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5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5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8.png"/><Relationship Id="rId4" Type="http://schemas.openxmlformats.org/officeDocument/2006/relationships/slideLayout" Target="../slideLayouts/slideLayout1.xml"/>
</Relationships>
</file>

<file path=ppt/slides/_rels/slide5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slideLayout" Target="../slideLayouts/slideLayout1.xml"/>
</Relationships>
</file>

<file path=ppt/slides/_rels/slide5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30.png"/><Relationship Id="rId4" Type="http://schemas.openxmlformats.org/officeDocument/2006/relationships/slideLayout" Target="../slideLayouts/slideLayout1.xml"/>
</Relationships>
</file>

<file path=ppt/slides/_rels/slide5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31.png"/><Relationship Id="rId4" Type="http://schemas.openxmlformats.org/officeDocument/2006/relationships/image" Target="../media/image3.png"/><Relationship Id="rId5" Type="http://schemas.openxmlformats.org/officeDocument/2006/relationships/slideLayout" Target="../slideLayouts/slideLayout1.xml"/>
</Relationships>
</file>

<file path=ppt/slides/_rels/slide57.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32.png"/><Relationship Id="rId4"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50436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
        <p:nvSpPr>
          <p:cNvPr id="10" name="PlaceHolder 2"/>
          <p:cNvSpPr>
            <a:spLocks noGrp="1"/>
          </p:cNvSpPr>
          <p:nvPr>
            <p:ph type="title"/>
          </p:nvPr>
        </p:nvSpPr>
        <p:spPr>
          <a:xfrm>
            <a:off x="504000" y="31428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4000" b="0" u="none" strike="noStrike">
                <a:ln>
                  <a:solidFill>
                    <a:srgbClr val="000000"/>
                  </a:solidFill>
                </a:ln>
                <a:solidFill>
                  <a:srgbClr val="ffffff"/>
                </a:solidFill>
                <a:effectLst/>
                <a:uFillTx/>
                <a:latin typeface="Arial"/>
              </a:rPr>
              <a:t>Bienvenue !</a:t>
            </a:r>
            <a:endParaRPr lang="fr-FR" sz="4000" b="0" u="none" strike="noStrike">
              <a:solidFill>
                <a:srgbClr val="ffffff"/>
              </a:solidFill>
              <a:effectLst/>
              <a:uFillTx/>
              <a:latin typeface="Arial"/>
            </a:endParaRPr>
          </a:p>
        </p:txBody>
      </p:sp>
      <p:sp>
        <p:nvSpPr>
          <p:cNvPr id="11" name="PlaceHolder 3"/>
          <p:cNvSpPr>
            <a:spLocks noGrp="1"/>
          </p:cNvSpPr>
          <p:nvPr>
            <p:ph type="subTitle"/>
          </p:nvPr>
        </p:nvSpPr>
        <p:spPr>
          <a:xfrm>
            <a:off x="504000" y="1219680"/>
            <a:ext cx="9071640" cy="371772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9h : accueil des participants</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ea typeface="Noto Sans CJK SC"/>
              </a:rPr>
              <a:t>9h30-10h30 : </a:t>
            </a:r>
            <a:r>
              <a:rPr lang="fr-FR" sz="2600" b="0" u="none" strike="noStrike">
                <a:solidFill>
                  <a:srgbClr val="000000"/>
                </a:solidFill>
                <a:effectLst/>
                <a:uFillTx/>
                <a:latin typeface="Arial"/>
              </a:rPr>
              <a:t>ORS, 108h et 1607h</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rPr>
              <a:t>10h30 – 10h45 : pause</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ea typeface="Noto Sans CJK SC"/>
              </a:rPr>
              <a:t>10h45-12h : </a:t>
            </a:r>
            <a:r>
              <a:rPr lang="fr-FR" sz="2600" b="0" u="none" strike="noStrike">
                <a:solidFill>
                  <a:srgbClr val="000000"/>
                </a:solidFill>
                <a:effectLst/>
                <a:uFillTx/>
                <a:latin typeface="Arial"/>
              </a:rPr>
              <a:t>les à-côtés et les demandes institutionnelles</a:t>
            </a:r>
            <a:endParaRPr lang="fr-FR" sz="2600" b="0" u="none" strike="noStrike">
              <a:solidFill>
                <a:srgbClr val="000000"/>
              </a:solidFill>
              <a:effectLst/>
              <a:uFillTx/>
              <a:latin typeface="Arial"/>
            </a:endParaRPr>
          </a:p>
          <a:p>
            <a:pPr indent="0" algn="ctr">
              <a:buNone/>
            </a:pPr>
            <a:endParaRPr lang="fr-FR" sz="28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ea typeface="Noto Sans CJK SC"/>
              </a:rPr>
              <a:t>13h30 – 14h30 : </a:t>
            </a:r>
            <a:r>
              <a:rPr lang="fr-FR" sz="2600" b="0" u="none" strike="noStrike">
                <a:solidFill>
                  <a:srgbClr val="000000"/>
                </a:solidFill>
                <a:effectLst/>
                <a:uFillTx/>
                <a:latin typeface="Arial"/>
              </a:rPr>
              <a:t>comprendre sa fiche de salaire</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rPr>
              <a:t>14h30 – 14h45 : pause</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ea typeface="Noto Sans CJK SC"/>
              </a:rPr>
              <a:t>14h45-16h : </a:t>
            </a:r>
            <a:r>
              <a:rPr lang="fr-FR" sz="2600" b="0" u="none" strike="noStrike">
                <a:solidFill>
                  <a:srgbClr val="000000"/>
                </a:solidFill>
                <a:effectLst/>
                <a:uFillTx/>
                <a:latin typeface="Arial"/>
              </a:rPr>
              <a:t>indemnités et évolutions du salaire</a:t>
            </a:r>
            <a:endParaRPr lang="fr-FR" sz="2600" b="0" u="none" strike="noStrike">
              <a:solidFill>
                <a:srgbClr val="000000"/>
              </a:solidFill>
              <a:effectLst/>
              <a:uFillTx/>
              <a:latin typeface="Arial"/>
            </a:endParaRPr>
          </a:p>
          <a:p>
            <a:pPr indent="0" algn="ctr">
              <a:buNone/>
            </a:pP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rPr>
              <a:t>16h-16h30 : encore des questions </a:t>
            </a:r>
            <a:endParaRPr lang="fr-FR" sz="2600" b="0" u="none" strike="noStrike">
              <a:solidFill>
                <a:srgbClr val="000000"/>
              </a:solidFill>
              <a:effectLst/>
              <a:uFillTx/>
              <a:latin typeface="Arial"/>
            </a:endParaRPr>
          </a:p>
        </p:txBody>
      </p:sp>
      <p:pic>
        <p:nvPicPr>
          <p:cNvPr id="12" name="Image 6"/>
          <p:cNvPicPr/>
          <p:nvPr/>
        </p:nvPicPr>
        <p:blipFill>
          <a:blip r:embed="rId2"/>
          <a:stretch/>
        </p:blipFill>
        <p:spPr>
          <a:xfrm>
            <a:off x="648360" y="5049000"/>
            <a:ext cx="470880" cy="470880"/>
          </a:xfrm>
          <a:prstGeom prst="rect">
            <a:avLst/>
          </a:prstGeom>
          <a:noFill/>
          <a:ln w="0">
            <a:noFill/>
          </a:ln>
        </p:spPr>
      </p:pic>
      <p:pic>
        <p:nvPicPr>
          <p:cNvPr id="13" name=""/>
          <p:cNvPicPr/>
          <p:nvPr/>
        </p:nvPicPr>
        <p:blipFill>
          <a:blip r:embed="rId3"/>
          <a:stretch/>
        </p:blipFill>
        <p:spPr>
          <a:xfrm>
            <a:off x="7560000" y="4329000"/>
            <a:ext cx="523800" cy="72000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4" name="PlaceHolder 1"/>
          <p:cNvSpPr>
            <a:spLocks noGrp="1"/>
          </p:cNvSpPr>
          <p:nvPr>
            <p:ph type="subTitle"/>
          </p:nvPr>
        </p:nvSpPr>
        <p:spPr>
          <a:xfrm>
            <a:off x="504000" y="680400"/>
            <a:ext cx="9071640" cy="4786200"/>
          </a:xfrm>
          <a:prstGeom prst="rect">
            <a:avLst/>
          </a:prstGeom>
          <a:solidFill>
            <a:srgbClr val="ffffff">
              <a:alpha val="50000"/>
            </a:srgbClr>
          </a:solidFill>
          <a:ln w="0">
            <a:noFill/>
          </a:ln>
        </p:spPr>
        <p:txBody>
          <a:bodyPr lIns="0" rIns="0" tIns="0" bIns="0" anchor="ctr">
            <a:spAutoFit/>
          </a:bodyPr>
          <a:p>
            <a:pPr algn="ctr">
              <a:lnSpc>
                <a:spcPct val="90000"/>
              </a:lnSpc>
              <a:spcBef>
                <a:spcPts val="1001"/>
              </a:spcBef>
            </a:pPr>
            <a:r>
              <a:rPr lang="fr-FR" sz="2600" b="0" u="sng" strike="noStrike">
                <a:solidFill>
                  <a:srgbClr val="000000"/>
                </a:solidFill>
                <a:effectLst/>
                <a:uFillTx/>
                <a:latin typeface="Calibri"/>
                <a:ea typeface="DejaVu Sans"/>
              </a:rPr>
              <a:t>FNEC FP-FO</a:t>
            </a:r>
            <a:r>
              <a:rPr lang="fr-FR" sz="2600" b="0" u="none" strike="noStrike">
                <a:solidFill>
                  <a:srgbClr val="000000"/>
                </a:solidFill>
                <a:effectLst/>
                <a:uFillTx/>
                <a:latin typeface="Calibri"/>
                <a:ea typeface="DejaVu Sans"/>
              </a:rPr>
              <a:t>  </a:t>
            </a:r>
            <a:r>
              <a:rPr lang="fr-FR" sz="2600" b="0" u="sng" strike="noStrike">
                <a:solidFill>
                  <a:srgbClr val="000000"/>
                </a:solidFill>
                <a:effectLst/>
                <a:uFillTx/>
                <a:latin typeface="Calibri"/>
                <a:ea typeface="DejaVu Sans"/>
              </a:rPr>
              <a:t>Fédération Nationale de l’Enseignement de la Culture et de la Formation Professionnelle Force Ouvrière</a:t>
            </a:r>
            <a:endParaRPr lang="fr-FR" sz="2600" b="0" u="none" strike="noStrike">
              <a:solidFill>
                <a:srgbClr val="000000"/>
              </a:solidFill>
              <a:effectLst/>
              <a:uFillTx/>
              <a:latin typeface="Arial"/>
            </a:endParaRPr>
          </a:p>
          <a:p>
            <a:pPr algn="ctr">
              <a:lnSpc>
                <a:spcPct val="90000"/>
              </a:lnSpc>
              <a:spcBef>
                <a:spcPts val="1001"/>
              </a:spcBef>
            </a:pPr>
            <a:endParaRPr lang="fr-FR" sz="2600" b="0" u="none" strike="noStrike">
              <a:solidFill>
                <a:srgbClr val="000000"/>
              </a:solidFill>
              <a:effectLst/>
              <a:uFillTx/>
              <a:latin typeface="Arial"/>
            </a:endParaRPr>
          </a:p>
          <a:p>
            <a:pPr marL="216000" indent="-216000">
              <a:lnSpc>
                <a:spcPct val="90000"/>
              </a:lnSpc>
              <a:spcBef>
                <a:spcPts val="1134"/>
              </a:spcBef>
              <a:buClr>
                <a:srgbClr val="000000"/>
              </a:buClr>
              <a:buFont typeface="Wingdings" charset="2"/>
              <a:buChar char=""/>
            </a:pPr>
            <a:r>
              <a:rPr lang="fr-FR" sz="2200" b="0" u="none" strike="noStrike">
                <a:solidFill>
                  <a:srgbClr val="000000"/>
                </a:solidFill>
                <a:effectLst/>
                <a:uFillTx/>
                <a:latin typeface="Calibri"/>
                <a:ea typeface="DejaVu Sans"/>
              </a:rPr>
              <a:t>SNFOLC - </a:t>
            </a:r>
            <a:r>
              <a:rPr lang="fr-FR" sz="2200" b="0" i="1" u="none" strike="noStrike">
                <a:solidFill>
                  <a:srgbClr val="000000"/>
                </a:solidFill>
                <a:effectLst/>
                <a:uFillTx/>
                <a:latin typeface="Calibri"/>
                <a:ea typeface="DejaVu Sans"/>
              </a:rPr>
              <a:t> syndicat des collèges et lycées</a:t>
            </a:r>
            <a:endParaRPr lang="fr-FR" sz="2200" b="0" u="none" strike="noStrike">
              <a:solidFill>
                <a:srgbClr val="000000"/>
              </a:solidFill>
              <a:effectLst/>
              <a:uFillTx/>
              <a:latin typeface="Arial"/>
            </a:endParaRPr>
          </a:p>
          <a:p>
            <a:pPr marL="216000" indent="-216000">
              <a:lnSpc>
                <a:spcPct val="90000"/>
              </a:lnSpc>
              <a:spcBef>
                <a:spcPts val="1134"/>
              </a:spcBef>
              <a:buClr>
                <a:srgbClr val="000000"/>
              </a:buClr>
              <a:buFont typeface="Wingdings" charset="2"/>
              <a:buChar char=""/>
            </a:pPr>
            <a:r>
              <a:rPr lang="fr-FR" sz="2200" b="0" u="none" strike="noStrike">
                <a:solidFill>
                  <a:srgbClr val="000000"/>
                </a:solidFill>
                <a:effectLst/>
                <a:uFillTx/>
                <a:latin typeface="Calibri"/>
                <a:ea typeface="DejaVu Sans"/>
              </a:rPr>
              <a:t>SNUDI-FO – </a:t>
            </a:r>
            <a:r>
              <a:rPr lang="fr-FR" sz="2200" b="0" i="1" u="none" strike="noStrike">
                <a:solidFill>
                  <a:srgbClr val="000000"/>
                </a:solidFill>
                <a:effectLst/>
                <a:uFillTx/>
                <a:latin typeface="Calibri"/>
                <a:ea typeface="DejaVu Sans"/>
              </a:rPr>
              <a:t>syndicat des professeurs des écoles, directeurs et AESH</a:t>
            </a:r>
            <a:endParaRPr lang="fr-FR" sz="2200" b="0" u="none" strike="noStrike">
              <a:solidFill>
                <a:srgbClr val="000000"/>
              </a:solidFill>
              <a:effectLst/>
              <a:uFillTx/>
              <a:latin typeface="Arial"/>
            </a:endParaRPr>
          </a:p>
          <a:p>
            <a:pPr marL="216000" indent="-216000">
              <a:lnSpc>
                <a:spcPct val="90000"/>
              </a:lnSpc>
              <a:spcBef>
                <a:spcPts val="1134"/>
              </a:spcBef>
              <a:buClr>
                <a:srgbClr val="000000"/>
              </a:buClr>
              <a:buFont typeface="Wingdings" charset="2"/>
              <a:buChar char=""/>
            </a:pPr>
            <a:r>
              <a:rPr lang="fr-FR" sz="2200" b="0" u="none" strike="noStrike">
                <a:solidFill>
                  <a:srgbClr val="000000"/>
                </a:solidFill>
                <a:effectLst/>
                <a:uFillTx/>
                <a:latin typeface="Calibri"/>
                <a:ea typeface="DejaVu Sans"/>
              </a:rPr>
              <a:t>SPASEEN-FO – </a:t>
            </a:r>
            <a:r>
              <a:rPr lang="fr-FR" sz="2200" b="0" i="1" u="none" strike="noStrike">
                <a:solidFill>
                  <a:srgbClr val="000000"/>
                </a:solidFill>
                <a:effectLst/>
                <a:uFillTx/>
                <a:latin typeface="Calibri"/>
                <a:ea typeface="DejaVu Sans"/>
              </a:rPr>
              <a:t>syndicat des personnels administratifs</a:t>
            </a:r>
            <a:endParaRPr lang="fr-FR" sz="2200" b="0" u="none" strike="noStrike">
              <a:solidFill>
                <a:srgbClr val="000000"/>
              </a:solidFill>
              <a:effectLst/>
              <a:uFillTx/>
              <a:latin typeface="Arial"/>
            </a:endParaRPr>
          </a:p>
          <a:p>
            <a:pPr marL="216000" indent="-216000">
              <a:lnSpc>
                <a:spcPct val="90000"/>
              </a:lnSpc>
              <a:spcBef>
                <a:spcPts val="1134"/>
              </a:spcBef>
              <a:buClr>
                <a:srgbClr val="000000"/>
              </a:buClr>
              <a:buFont typeface="Wingdings" charset="2"/>
              <a:buChar char=""/>
            </a:pPr>
            <a:r>
              <a:rPr lang="fr-FR" sz="2200" b="0" u="none" strike="noStrike">
                <a:solidFill>
                  <a:srgbClr val="000000"/>
                </a:solidFill>
                <a:effectLst/>
                <a:uFillTx/>
                <a:latin typeface="Calibri"/>
                <a:ea typeface="DejaVu Sans"/>
              </a:rPr>
              <a:t>ID-FO – </a:t>
            </a:r>
            <a:r>
              <a:rPr lang="fr-FR" sz="2200" b="0" i="1" u="none" strike="noStrike">
                <a:solidFill>
                  <a:srgbClr val="000000"/>
                </a:solidFill>
                <a:effectLst/>
                <a:uFillTx/>
                <a:latin typeface="Calibri"/>
                <a:ea typeface="DejaVu Sans"/>
              </a:rPr>
              <a:t>syndicat des personnels de direction</a:t>
            </a:r>
            <a:endParaRPr lang="fr-FR" sz="2200" b="0" u="none" strike="noStrike">
              <a:solidFill>
                <a:srgbClr val="000000"/>
              </a:solidFill>
              <a:effectLst/>
              <a:uFillTx/>
              <a:latin typeface="Arial"/>
            </a:endParaRPr>
          </a:p>
          <a:p>
            <a:pPr marL="216000" indent="-216000">
              <a:lnSpc>
                <a:spcPct val="90000"/>
              </a:lnSpc>
              <a:spcBef>
                <a:spcPts val="1134"/>
              </a:spcBef>
              <a:buClr>
                <a:srgbClr val="000000"/>
              </a:buClr>
              <a:buFont typeface="Wingdings" charset="2"/>
              <a:buChar char=""/>
            </a:pPr>
            <a:r>
              <a:rPr lang="fr-FR" sz="2200" b="0" i="1" u="none" strike="noStrike">
                <a:solidFill>
                  <a:srgbClr val="000000"/>
                </a:solidFill>
                <a:effectLst/>
                <a:uFillTx/>
                <a:latin typeface="Calibri"/>
                <a:ea typeface="DejaVu Sans"/>
              </a:rPr>
              <a:t>SNCI-FO - Syndicat national des corps d’inspection Force ouvrière </a:t>
            </a:r>
            <a:endParaRPr lang="fr-FR" sz="2200" b="0" u="none" strike="noStrike">
              <a:solidFill>
                <a:srgbClr val="000000"/>
              </a:solidFill>
              <a:effectLst/>
              <a:uFillTx/>
              <a:latin typeface="Arial"/>
            </a:endParaRPr>
          </a:p>
          <a:p>
            <a:pPr>
              <a:lnSpc>
                <a:spcPct val="90000"/>
              </a:lnSpc>
              <a:spcBef>
                <a:spcPts val="1134"/>
              </a:spcBef>
            </a:pPr>
            <a:endParaRPr lang="fr-FR" sz="2400" b="0" u="none" strike="noStrike">
              <a:solidFill>
                <a:srgbClr val="000000"/>
              </a:solidFill>
              <a:effectLst/>
              <a:uFillTx/>
              <a:latin typeface="Arial"/>
            </a:endParaRPr>
          </a:p>
          <a:p>
            <a:pPr>
              <a:lnSpc>
                <a:spcPct val="90000"/>
              </a:lnSpc>
              <a:spcBef>
                <a:spcPts val="1134"/>
              </a:spcBef>
            </a:pPr>
            <a:r>
              <a:rPr lang="fr-FR" sz="2200" b="1" u="none" strike="noStrike">
                <a:solidFill>
                  <a:srgbClr val="000000"/>
                </a:solidFill>
                <a:effectLst/>
                <a:uFillTx/>
                <a:latin typeface="Calibri"/>
                <a:ea typeface="DejaVu Sans"/>
              </a:rPr>
              <a:t>Membre de la confédération syndicale Force Ouvrière</a:t>
            </a:r>
            <a:endParaRPr lang="fr-FR" sz="2200" b="0" u="none" strike="noStrike">
              <a:solidFill>
                <a:srgbClr val="000000"/>
              </a:solidFill>
              <a:effectLst/>
              <a:uFillTx/>
              <a:latin typeface="Arial"/>
            </a:endParaRPr>
          </a:p>
        </p:txBody>
      </p:sp>
      <p:sp>
        <p:nvSpPr>
          <p:cNvPr id="15" name="PlaceHolder 2"/>
          <p:cNvSpPr>
            <a:spLocks noGrp="1"/>
          </p:cNvSpPr>
          <p:nvPr>
            <p:ph type="title"/>
          </p:nvPr>
        </p:nvSpPr>
        <p:spPr>
          <a:xfrm>
            <a:off x="504000" y="31428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4000" b="0" u="none" strike="noStrike">
                <a:ln>
                  <a:solidFill>
                    <a:srgbClr val="000000"/>
                  </a:solidFill>
                </a:ln>
                <a:solidFill>
                  <a:srgbClr val="ffffff"/>
                </a:solidFill>
                <a:effectLst/>
                <a:uFillTx/>
                <a:latin typeface="Arial"/>
              </a:rPr>
              <a:t>Qui sommes-nous ?</a:t>
            </a:r>
            <a:endParaRPr lang="fr-FR" sz="4000" b="0" u="none" strike="noStrike">
              <a:solidFill>
                <a:srgbClr val="ffffff"/>
              </a:solidFill>
              <a:effectLst/>
              <a:uFillTx/>
              <a:latin typeface="Arial"/>
            </a:endParaRPr>
          </a:p>
        </p:txBody>
      </p:sp>
      <p:pic>
        <p:nvPicPr>
          <p:cNvPr id="16" name="Image 38"/>
          <p:cNvPicPr/>
          <p:nvPr/>
        </p:nvPicPr>
        <p:blipFill>
          <a:blip r:embed="rId2"/>
          <a:stretch/>
        </p:blipFill>
        <p:spPr>
          <a:xfrm>
            <a:off x="648360" y="5049000"/>
            <a:ext cx="470880" cy="470880"/>
          </a:xfrm>
          <a:prstGeom prst="rect">
            <a:avLst/>
          </a:prstGeom>
          <a:noFill/>
          <a:ln w="0">
            <a:noFill/>
          </a:ln>
        </p:spPr>
      </p:pic>
      <p:sp>
        <p:nvSpPr>
          <p:cNvPr id="17" name="PlaceHolder 3"/>
          <p:cNvSpPr>
            <a:spLocks noGrp="1"/>
          </p:cNvSpPr>
          <p:nvPr>
            <p:ph type="title"/>
          </p:nvPr>
        </p:nvSpPr>
        <p:spPr>
          <a:xfrm>
            <a:off x="648360" y="510912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bg>
      <p:bgPr>
        <a:blipFill rotWithShape="0">
          <a:blip r:embed="rId1"/>
          <a:stretch>
            <a:fillRect/>
          </a:stretch>
        </a:blip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19" name="Image 28"/>
          <p:cNvPicPr/>
          <p:nvPr/>
        </p:nvPicPr>
        <p:blipFill>
          <a:blip r:embed="rId2"/>
          <a:stretch/>
        </p:blipFill>
        <p:spPr>
          <a:xfrm>
            <a:off x="648360" y="5049000"/>
            <a:ext cx="470880" cy="470880"/>
          </a:xfrm>
          <a:prstGeom prst="rect">
            <a:avLst/>
          </a:prstGeom>
          <a:noFill/>
          <a:ln w="0">
            <a:noFill/>
          </a:ln>
        </p:spPr>
      </p:pic>
      <p:pic>
        <p:nvPicPr>
          <p:cNvPr id="20" name=""/>
          <p:cNvPicPr/>
          <p:nvPr/>
        </p:nvPicPr>
        <p:blipFill>
          <a:blip r:embed="rId3"/>
          <a:stretch/>
        </p:blipFill>
        <p:spPr>
          <a:xfrm>
            <a:off x="360000" y="2376000"/>
            <a:ext cx="9199440" cy="2266200"/>
          </a:xfrm>
          <a:prstGeom prst="rect">
            <a:avLst/>
          </a:prstGeom>
          <a:noFill/>
          <a:ln w="0">
            <a:noFill/>
          </a:ln>
        </p:spPr>
      </p:pic>
      <p:sp>
        <p:nvSpPr>
          <p:cNvPr id="21"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 détail des 108h :</a:t>
            </a:r>
            <a:endParaRPr lang="fr-FR" sz="3200" b="0" u="none" strike="noStrike">
              <a:solidFill>
                <a:srgbClr val="000000"/>
              </a:solidFill>
              <a:effectLst/>
              <a:uFillTx/>
              <a:latin typeface="Arial"/>
            </a:endParaRPr>
          </a:p>
        </p:txBody>
      </p:sp>
      <p:sp>
        <p:nvSpPr>
          <p:cNvPr id="2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bg>
      <p:bgPr>
        <a:blipFill rotWithShape="0">
          <a:blip r:embed="rId1"/>
          <a:stretch>
            <a:fillRect/>
          </a:stretch>
        </a:blip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24" name="Image 29"/>
          <p:cNvPicPr/>
          <p:nvPr/>
        </p:nvPicPr>
        <p:blipFill>
          <a:blip r:embed="rId2"/>
          <a:stretch/>
        </p:blipFill>
        <p:spPr>
          <a:xfrm>
            <a:off x="648360" y="5049000"/>
            <a:ext cx="470880" cy="470880"/>
          </a:xfrm>
          <a:prstGeom prst="rect">
            <a:avLst/>
          </a:prstGeom>
          <a:noFill/>
          <a:ln w="0">
            <a:noFill/>
          </a:ln>
        </p:spPr>
      </p:pic>
      <p:sp>
        <p:nvSpPr>
          <p:cNvPr id="25"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 suivi des 108h</a:t>
            </a:r>
            <a:endParaRPr lang="fr-FR" sz="3200" b="0" u="none" strike="noStrike">
              <a:solidFill>
                <a:srgbClr val="000000"/>
              </a:solidFill>
              <a:effectLst/>
              <a:uFillTx/>
              <a:latin typeface="Arial"/>
            </a:endParaRPr>
          </a:p>
        </p:txBody>
      </p:sp>
      <p:pic>
        <p:nvPicPr>
          <p:cNvPr id="26" name=""/>
          <p:cNvPicPr/>
          <p:nvPr/>
        </p:nvPicPr>
        <p:blipFill>
          <a:blip r:embed="rId3"/>
          <a:srcRect l="0" t="5783" r="0" b="0"/>
          <a:stretch/>
        </p:blipFill>
        <p:spPr>
          <a:xfrm>
            <a:off x="601920" y="1980000"/>
            <a:ext cx="3358080" cy="2889000"/>
          </a:xfrm>
          <a:prstGeom prst="rect">
            <a:avLst/>
          </a:prstGeom>
          <a:noFill/>
          <a:ln w="0">
            <a:noFill/>
          </a:ln>
        </p:spPr>
      </p:pic>
      <p:sp>
        <p:nvSpPr>
          <p:cNvPr id="27" name=""/>
          <p:cNvSpPr txBox="1"/>
          <p:nvPr/>
        </p:nvSpPr>
        <p:spPr>
          <a:xfrm>
            <a:off x="4860000" y="3060000"/>
            <a:ext cx="4140000" cy="34632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À remplir tout au long de l’année...</a:t>
            </a:r>
            <a:endParaRPr lang="fr-FR" sz="1800" b="0" u="none" strike="noStrike">
              <a:solidFill>
                <a:srgbClr val="000000"/>
              </a:solidFill>
              <a:effectLst/>
              <a:uFillTx/>
              <a:latin typeface="Arial"/>
            </a:endParaRPr>
          </a:p>
        </p:txBody>
      </p:sp>
      <p:sp>
        <p:nvSpPr>
          <p:cNvPr id="28"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30" name="Image 40"/>
          <p:cNvPicPr/>
          <p:nvPr/>
        </p:nvPicPr>
        <p:blipFill>
          <a:blip r:embed="rId2"/>
          <a:stretch/>
        </p:blipFill>
        <p:spPr>
          <a:xfrm>
            <a:off x="648360" y="5049000"/>
            <a:ext cx="470880" cy="470880"/>
          </a:xfrm>
          <a:prstGeom prst="rect">
            <a:avLst/>
          </a:prstGeom>
          <a:noFill/>
          <a:ln w="0">
            <a:noFill/>
          </a:ln>
        </p:spPr>
      </p:pic>
      <p:sp>
        <p:nvSpPr>
          <p:cNvPr id="31"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1607h :</a:t>
            </a:r>
            <a:endParaRPr lang="fr-FR" sz="3200" b="0" u="none" strike="noStrike">
              <a:solidFill>
                <a:srgbClr val="000000"/>
              </a:solidFill>
              <a:effectLst/>
              <a:uFillTx/>
              <a:latin typeface="Arial"/>
            </a:endParaRPr>
          </a:p>
        </p:txBody>
      </p:sp>
      <p:sp>
        <p:nvSpPr>
          <p:cNvPr id="32" name=""/>
          <p:cNvSpPr txBox="1"/>
          <p:nvPr/>
        </p:nvSpPr>
        <p:spPr>
          <a:xfrm>
            <a:off x="180000" y="1945440"/>
            <a:ext cx="9720000" cy="1370160"/>
          </a:xfrm>
          <a:prstGeom prst="rect">
            <a:avLst/>
          </a:prstGeom>
          <a:noFill/>
          <a:ln w="0">
            <a:noFill/>
          </a:ln>
        </p:spPr>
        <p:txBody>
          <a:bodyPr lIns="90000" rIns="90000" tIns="45000" bIns="45000" anchor="t">
            <a:spAutoFit/>
          </a:bodyPr>
          <a:p>
            <a:pPr algn="just"/>
            <a:r>
              <a:rPr lang="fr-FR" sz="1800" b="1" u="none" strike="noStrike">
                <a:solidFill>
                  <a:srgbClr val="000000"/>
                </a:solidFill>
                <a:effectLst/>
                <a:uFillTx/>
                <a:latin typeface="Arial"/>
              </a:rPr>
              <a:t>La durée légale du travail effectif est à la disposition de l'employeur ou de l'administration et se conforme à ses directives sans pouvoir vaquer librement à ses occupations personnelles dans les administrations et établissements publics de l’État est fixée à 1 607 heures par an ou 35 heures en moyenne par semaine.</a:t>
            </a:r>
            <a:endParaRPr lang="fr-FR" sz="1800" b="0" u="none" strike="noStrike">
              <a:solidFill>
                <a:srgbClr val="000000"/>
              </a:solidFill>
              <a:effectLst/>
              <a:uFillTx/>
              <a:latin typeface="Arial"/>
            </a:endParaRPr>
          </a:p>
        </p:txBody>
      </p:sp>
      <p:sp>
        <p:nvSpPr>
          <p:cNvPr id="33" name=""/>
          <p:cNvSpPr txBox="1"/>
          <p:nvPr/>
        </p:nvSpPr>
        <p:spPr>
          <a:xfrm>
            <a:off x="180000" y="2880000"/>
            <a:ext cx="9720000" cy="1114560"/>
          </a:xfrm>
          <a:prstGeom prst="rect">
            <a:avLst/>
          </a:prstGeom>
          <a:noFill/>
          <a:ln w="0">
            <a:noFill/>
          </a:ln>
        </p:spPr>
        <p:txBody>
          <a:bodyPr lIns="90000" rIns="90000" tIns="45000" bIns="45000" anchor="t">
            <a:spAutoFit/>
          </a:bodyPr>
          <a:p>
            <a:pPr algn="just"/>
            <a:endParaRPr lang="fr-FR" sz="1800" b="0" u="none" strike="noStrike">
              <a:solidFill>
                <a:srgbClr val="000000"/>
              </a:solidFill>
              <a:effectLst/>
              <a:uFillTx/>
              <a:latin typeface="Arial"/>
            </a:endParaRPr>
          </a:p>
          <a:p>
            <a:pPr algn="just"/>
            <a:r>
              <a:rPr lang="fr-FR" sz="1800" b="1" u="none" strike="noStrike">
                <a:solidFill>
                  <a:srgbClr val="000000"/>
                </a:solidFill>
                <a:effectLst/>
                <a:uFillTx/>
                <a:latin typeface="Arial"/>
              </a:rPr>
              <a:t>Régime d'obligation de service :</a:t>
            </a:r>
            <a:endParaRPr lang="fr-FR" sz="1800" b="0" u="none" strike="noStrike">
              <a:solidFill>
                <a:srgbClr val="000000"/>
              </a:solidFill>
              <a:effectLst/>
              <a:uFillTx/>
              <a:latin typeface="Arial"/>
            </a:endParaRPr>
          </a:p>
          <a:p>
            <a:pPr algn="just"/>
            <a:r>
              <a:rPr lang="fr-FR" sz="1800" b="1" u="none" strike="noStrike">
                <a:solidFill>
                  <a:srgbClr val="000000"/>
                </a:solidFill>
                <a:effectLst/>
                <a:uFillTx/>
                <a:latin typeface="Arial"/>
              </a:rPr>
              <a:t>Les personnels enseignants et de recherche sont soumis à un régime d'</a:t>
            </a:r>
            <a:r>
              <a:rPr lang="fr-FR" sz="1800" b="1" u="sng" strike="noStrike">
                <a:solidFill>
                  <a:srgbClr val="000000"/>
                </a:solidFill>
                <a:effectLst/>
                <a:uFillTx/>
                <a:latin typeface="Arial"/>
              </a:rPr>
              <a:t>obligation de service inférieur</a:t>
            </a:r>
            <a:r>
              <a:rPr lang="fr-FR" sz="1800" b="1" u="none" strike="noStrike">
                <a:solidFill>
                  <a:srgbClr val="000000"/>
                </a:solidFill>
                <a:effectLst/>
                <a:uFillTx/>
                <a:latin typeface="Arial"/>
              </a:rPr>
              <a:t> à 1 607 heures par an ou 35 heures en moyenne par semaine.</a:t>
            </a:r>
            <a:endParaRPr lang="fr-FR" sz="1800" b="0" u="none" strike="noStrike">
              <a:solidFill>
                <a:srgbClr val="000000"/>
              </a:solidFill>
              <a:effectLst/>
              <a:uFillTx/>
              <a:latin typeface="Arial"/>
            </a:endParaRPr>
          </a:p>
        </p:txBody>
      </p:sp>
      <p:sp>
        <p:nvSpPr>
          <p:cNvPr id="34"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36" name="Image 41"/>
          <p:cNvPicPr/>
          <p:nvPr/>
        </p:nvPicPr>
        <p:blipFill>
          <a:blip r:embed="rId2"/>
          <a:stretch/>
        </p:blipFill>
        <p:spPr>
          <a:xfrm>
            <a:off x="648360" y="5049000"/>
            <a:ext cx="470880" cy="470880"/>
          </a:xfrm>
          <a:prstGeom prst="rect">
            <a:avLst/>
          </a:prstGeom>
          <a:noFill/>
          <a:ln w="0">
            <a:noFill/>
          </a:ln>
        </p:spPr>
      </p:pic>
      <p:sp>
        <p:nvSpPr>
          <p:cNvPr id="37"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maxima de service :</a:t>
            </a:r>
            <a:endParaRPr lang="fr-FR" sz="3200" b="0" u="none" strike="noStrike">
              <a:solidFill>
                <a:srgbClr val="000000"/>
              </a:solidFill>
              <a:effectLst/>
              <a:uFillTx/>
              <a:latin typeface="Arial"/>
            </a:endParaRPr>
          </a:p>
        </p:txBody>
      </p:sp>
      <p:sp>
        <p:nvSpPr>
          <p:cNvPr id="38" name=""/>
          <p:cNvSpPr txBox="1"/>
          <p:nvPr/>
        </p:nvSpPr>
        <p:spPr>
          <a:xfrm>
            <a:off x="0" y="1620000"/>
            <a:ext cx="9720000" cy="4441680"/>
          </a:xfrm>
          <a:prstGeom prst="rect">
            <a:avLst/>
          </a:prstGeom>
          <a:noFill/>
          <a:ln w="0">
            <a:noFill/>
          </a:ln>
        </p:spPr>
        <p:txBody>
          <a:bodyPr lIns="90000" rIns="90000" tIns="45000" bIns="45000" anchor="t">
            <a:spAutoFit/>
          </a:bodyPr>
          <a:p>
            <a:pPr marL="216000" indent="-216000" algn="just">
              <a:buClr>
                <a:srgbClr val="000000"/>
              </a:buClr>
              <a:buSzPct val="45000"/>
              <a:buFont typeface="Wingdings" charset="2"/>
              <a:buChar char=""/>
            </a:pPr>
            <a:r>
              <a:rPr lang="fr-FR" sz="1800" b="1" u="sng" strike="noStrike">
                <a:solidFill>
                  <a:srgbClr val="000000"/>
                </a:solidFill>
                <a:effectLst/>
                <a:uFillTx/>
                <a:latin typeface="Arial"/>
              </a:rPr>
              <a:t>Les PLC</a:t>
            </a:r>
            <a:r>
              <a:rPr lang="fr-FR" sz="1800" b="1" u="none" strike="noStrike">
                <a:solidFill>
                  <a:srgbClr val="000000"/>
                </a:solidFill>
                <a:effectLst/>
                <a:uFillTx/>
                <a:latin typeface="Arial"/>
              </a:rPr>
              <a:t> :  18h (avec possibilité pour l’administration « sous empêchement de raison de santé »  d’imposer 2 HSA)</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ea typeface="Noto Sans CJK SC"/>
              </a:rPr>
              <a:t>Les agrégés</a:t>
            </a:r>
            <a:r>
              <a:rPr lang="fr-FR" sz="1800" b="1" u="none" strike="noStrike">
                <a:solidFill>
                  <a:srgbClr val="000000"/>
                </a:solidFill>
                <a:effectLst/>
                <a:uFillTx/>
                <a:latin typeface="Arial"/>
                <a:ea typeface="Noto Sans CJK SC"/>
              </a:rPr>
              <a:t> : 15h (</a:t>
            </a:r>
            <a:r>
              <a:rPr lang="fr-FR" sz="1800" b="1" u="none" strike="noStrike">
                <a:solidFill>
                  <a:srgbClr val="000000"/>
                </a:solidFill>
                <a:effectLst/>
                <a:uFillTx/>
                <a:latin typeface="Arial"/>
              </a:rPr>
              <a:t>avec possibilité pour l’administration « sous empêchement de raison de santé »  d’imposer 2 HSA)</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r>
              <a:rPr lang="fr-FR" sz="1800" b="1" u="sng" strike="noStrike">
                <a:solidFill>
                  <a:srgbClr val="000000"/>
                </a:solidFill>
                <a:effectLst/>
                <a:uFillTx/>
                <a:latin typeface="Arial"/>
                <a:ea typeface="Noto Sans CJK SC"/>
              </a:rPr>
              <a:t>Les enseignants d’EPS</a:t>
            </a:r>
            <a:r>
              <a:rPr lang="fr-FR" sz="1800" b="1" u="none" strike="noStrike">
                <a:solidFill>
                  <a:srgbClr val="000000"/>
                </a:solidFill>
                <a:effectLst/>
                <a:uFillTx/>
                <a:latin typeface="Arial"/>
                <a:ea typeface="Noto Sans CJK SC"/>
              </a:rPr>
              <a:t> :  20h (</a:t>
            </a:r>
            <a:r>
              <a:rPr lang="fr-FR" sz="1800" b="1" u="none" strike="noStrike">
                <a:solidFill>
                  <a:srgbClr val="000000"/>
                </a:solidFill>
                <a:effectLst/>
                <a:uFillTx/>
                <a:latin typeface="Arial"/>
              </a:rPr>
              <a:t>avec possibilité pour l’administration « sous empêchement de raison de santé »  d’imposer 2 HSA) dont 3h de forfait AS pour les certifiés et 17h pour les agrégés.</a:t>
            </a: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r>
              <a:rPr lang="fr-FR" sz="1800" b="1" u="sng" strike="noStrike">
                <a:solidFill>
                  <a:srgbClr val="000000"/>
                </a:solidFill>
                <a:effectLst/>
                <a:uFillTx/>
                <a:latin typeface="Arial"/>
              </a:rPr>
              <a:t>Les professeurs documentalistes</a:t>
            </a:r>
            <a:r>
              <a:rPr lang="fr-FR" sz="1800" b="1" u="none" strike="noStrike">
                <a:solidFill>
                  <a:srgbClr val="000000"/>
                </a:solidFill>
                <a:effectLst/>
                <a:uFillTx/>
                <a:latin typeface="Arial"/>
              </a:rPr>
              <a:t> : 30h  max (pouvant comprendre des heures d’enseignement avec 1h décomptée 2h du service)</a:t>
            </a: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39"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41" name="Image 43"/>
          <p:cNvPicPr/>
          <p:nvPr/>
        </p:nvPicPr>
        <p:blipFill>
          <a:blip r:embed="rId2"/>
          <a:stretch/>
        </p:blipFill>
        <p:spPr>
          <a:xfrm>
            <a:off x="648360" y="5049000"/>
            <a:ext cx="470880" cy="470880"/>
          </a:xfrm>
          <a:prstGeom prst="rect">
            <a:avLst/>
          </a:prstGeom>
          <a:noFill/>
          <a:ln w="0">
            <a:noFill/>
          </a:ln>
        </p:spPr>
      </p:pic>
      <p:sp>
        <p:nvSpPr>
          <p:cNvPr id="42"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maxima de service :</a:t>
            </a:r>
            <a:endParaRPr lang="fr-FR" sz="3200" b="0" u="none" strike="noStrike">
              <a:solidFill>
                <a:srgbClr val="000000"/>
              </a:solidFill>
              <a:effectLst/>
              <a:uFillTx/>
              <a:latin typeface="Arial"/>
            </a:endParaRPr>
          </a:p>
        </p:txBody>
      </p:sp>
      <p:sp>
        <p:nvSpPr>
          <p:cNvPr id="43" name=""/>
          <p:cNvSpPr txBox="1"/>
          <p:nvPr/>
        </p:nvSpPr>
        <p:spPr>
          <a:xfrm>
            <a:off x="180000" y="1754280"/>
            <a:ext cx="9720000" cy="3417840"/>
          </a:xfrm>
          <a:prstGeom prst="rect">
            <a:avLst/>
          </a:prstGeom>
          <a:noFill/>
          <a:ln w="0">
            <a:noFill/>
          </a:ln>
        </p:spPr>
        <p:txBody>
          <a:bodyPr lIns="90000" rIns="90000" tIns="45000" bIns="45000" anchor="t">
            <a:spAutoFit/>
          </a:bodyPr>
          <a:p>
            <a:pPr marL="216000" indent="-216000" algn="just">
              <a:lnSpc>
                <a:spcPct val="100000"/>
              </a:lnSpc>
              <a:buClr>
                <a:srgbClr val="000000"/>
              </a:buClr>
              <a:buSzPct val="45000"/>
              <a:buFont typeface="Wingdings" charset="2"/>
              <a:buChar char=""/>
            </a:pPr>
            <a:r>
              <a:rPr lang="fr-FR" sz="1800" b="1" u="sng" strike="noStrike">
                <a:solidFill>
                  <a:srgbClr val="000000"/>
                </a:solidFill>
                <a:effectLst/>
                <a:uFillTx/>
                <a:latin typeface="Arial"/>
              </a:rPr>
              <a:t>Les contractuels :</a:t>
            </a:r>
            <a:r>
              <a:rPr lang="fr-FR" sz="1800" b="1" u="none" strike="noStrike">
                <a:solidFill>
                  <a:srgbClr val="000000"/>
                </a:solidFill>
                <a:effectLst/>
                <a:uFillTx/>
                <a:latin typeface="Arial"/>
              </a:rPr>
              <a:t> comme les certifiés soit 20h en EPS et 18h pour les autres disciplines.</a:t>
            </a: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rPr>
              <a:t>Les CPGE :</a:t>
            </a:r>
            <a:r>
              <a:rPr lang="fr-FR" sz="1800" b="1" u="none" strike="noStrike">
                <a:solidFill>
                  <a:srgbClr val="000000"/>
                </a:solidFill>
                <a:effectLst/>
                <a:uFillTx/>
                <a:latin typeface="Arial"/>
              </a:rPr>
              <a:t> entre 8h et 11h selon les niveaux et les effectifs.</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rPr>
              <a:t>Les AED</a:t>
            </a:r>
            <a:r>
              <a:rPr lang="fr-FR" sz="1800" b="1" u="none" strike="noStrike">
                <a:solidFill>
                  <a:srgbClr val="000000"/>
                </a:solidFill>
                <a:effectLst/>
                <a:uFillTx/>
                <a:latin typeface="Arial"/>
              </a:rPr>
              <a:t> : 1607 heures annuelles sur la base d'un nombre de semaines compris entre 39 et 45 par an.</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lnSpc>
                <a:spcPct val="100000"/>
              </a:lnSpc>
              <a:buClr>
                <a:srgbClr val="000000"/>
              </a:buClr>
              <a:buSzPct val="45000"/>
              <a:buFont typeface="Wingdings" charset="2"/>
              <a:buChar char=""/>
            </a:pPr>
            <a:r>
              <a:rPr lang="fr-FR" sz="1800" b="1" u="sng" strike="noStrike">
                <a:solidFill>
                  <a:srgbClr val="000000"/>
                </a:solidFill>
                <a:effectLst/>
                <a:uFillTx/>
                <a:latin typeface="Arial"/>
              </a:rPr>
              <a:t>Les AESH</a:t>
            </a:r>
            <a:r>
              <a:rPr lang="fr-FR" sz="1800" b="1" u="none" strike="noStrike">
                <a:solidFill>
                  <a:srgbClr val="000000"/>
                </a:solidFill>
                <a:effectLst/>
                <a:uFillTx/>
                <a:latin typeface="Arial"/>
              </a:rPr>
              <a:t> : 1607 heures annuelles sur la base d'un nombre de semaines compris entre 39 et 45 par an.</a:t>
            </a: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44"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46" name="Image 42"/>
          <p:cNvPicPr/>
          <p:nvPr/>
        </p:nvPicPr>
        <p:blipFill>
          <a:blip r:embed="rId2"/>
          <a:stretch/>
        </p:blipFill>
        <p:spPr>
          <a:xfrm>
            <a:off x="648360" y="5049000"/>
            <a:ext cx="470880" cy="470880"/>
          </a:xfrm>
          <a:prstGeom prst="rect">
            <a:avLst/>
          </a:prstGeom>
          <a:noFill/>
          <a:ln w="0">
            <a:noFill/>
          </a:ln>
        </p:spPr>
      </p:pic>
      <p:sp>
        <p:nvSpPr>
          <p:cNvPr id="47"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minorations de service :</a:t>
            </a:r>
            <a:endParaRPr lang="fr-FR" sz="3200" b="0" u="none" strike="noStrike">
              <a:solidFill>
                <a:srgbClr val="000000"/>
              </a:solidFill>
              <a:effectLst/>
              <a:uFillTx/>
              <a:latin typeface="Arial"/>
            </a:endParaRPr>
          </a:p>
        </p:txBody>
      </p:sp>
      <p:sp>
        <p:nvSpPr>
          <p:cNvPr id="48" name=""/>
          <p:cNvSpPr txBox="1"/>
          <p:nvPr/>
        </p:nvSpPr>
        <p:spPr>
          <a:xfrm>
            <a:off x="540000" y="2052000"/>
            <a:ext cx="4320000" cy="367380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r>
              <a:rPr lang="fr-FR" sz="1800" b="1" u="none" strike="noStrike">
                <a:solidFill>
                  <a:srgbClr val="000000"/>
                </a:solidFill>
                <a:effectLst/>
                <a:uFillTx/>
                <a:latin typeface="Arial"/>
              </a:rPr>
              <a:t>Décharges :</a:t>
            </a: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1 heure « vaisselle »  pour au moins 8h de service en PC et SVT.</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complément service soit 1h si sur 3 EPLE ou 2 EPLE de communes non limitrophes sauf TZR non affecté année.</a:t>
            </a:r>
            <a:endParaRPr lang="fr-FR" sz="1800" b="0" u="none" strike="noStrike">
              <a:solidFill>
                <a:srgbClr val="000000"/>
              </a:solidFill>
              <a:effectLst/>
              <a:uFillTx/>
              <a:latin typeface="Arial"/>
            </a:endParaRPr>
          </a:p>
          <a:p>
            <a:pPr>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49" name=""/>
          <p:cNvSpPr/>
          <p:nvPr/>
        </p:nvSpPr>
        <p:spPr>
          <a:xfrm>
            <a:off x="540000" y="1980000"/>
            <a:ext cx="4320000" cy="270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50" name=""/>
          <p:cNvSpPr/>
          <p:nvPr/>
        </p:nvSpPr>
        <p:spPr>
          <a:xfrm>
            <a:off x="5040000" y="1980000"/>
            <a:ext cx="4680000" cy="216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51" name=""/>
          <p:cNvSpPr txBox="1"/>
          <p:nvPr/>
        </p:nvSpPr>
        <p:spPr>
          <a:xfrm>
            <a:off x="5040000" y="1980000"/>
            <a:ext cx="4500000" cy="341784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r>
              <a:rPr lang="fr-FR" sz="1800" b="1" u="none" strike="noStrike">
                <a:solidFill>
                  <a:srgbClr val="000000"/>
                </a:solidFill>
                <a:effectLst/>
                <a:uFillTx/>
                <a:latin typeface="Arial"/>
              </a:rPr>
              <a:t>Pondérations :</a:t>
            </a: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buClr>
                <a:srgbClr val="000000"/>
              </a:buClr>
              <a:buSzPct val="45000"/>
              <a:buFont typeface="Wingdings" charset="2"/>
              <a:buChar char=""/>
            </a:pPr>
            <a:r>
              <a:rPr lang="fr-FR" sz="1800" b="1" u="none" strike="noStrike">
                <a:solidFill>
                  <a:srgbClr val="000000"/>
                </a:solidFill>
                <a:effectLst/>
                <a:uFillTx/>
                <a:latin typeface="Arial"/>
              </a:rPr>
              <a:t>REP+ (1h décomptée 1,1h)</a:t>
            </a:r>
            <a:endParaRPr lang="fr-FR" sz="1800" b="0" u="none" strike="noStrike">
              <a:solidFill>
                <a:srgbClr val="000000"/>
              </a:solidFill>
              <a:effectLst/>
              <a:uFillTx/>
              <a:latin typeface="Arial"/>
            </a:endParaRPr>
          </a:p>
          <a:p>
            <a:pPr marL="216000" indent="-216000">
              <a:buClr>
                <a:srgbClr val="000000"/>
              </a:buClr>
              <a:buSzPct val="45000"/>
              <a:buFont typeface="Wingdings" charset="2"/>
              <a:buChar char=""/>
            </a:pPr>
            <a:r>
              <a:rPr lang="fr-FR" sz="1800" b="1" u="none" strike="noStrike">
                <a:solidFill>
                  <a:srgbClr val="000000"/>
                </a:solidFill>
                <a:effectLst/>
                <a:uFillTx/>
                <a:latin typeface="Arial"/>
                <a:ea typeface="Noto Sans CJK SC"/>
              </a:rPr>
              <a:t>1ère et Tale </a:t>
            </a:r>
            <a:r>
              <a:rPr lang="fr-FR" sz="1800" b="1" u="none" strike="noStrike">
                <a:solidFill>
                  <a:srgbClr val="000000"/>
                </a:solidFill>
                <a:effectLst/>
                <a:uFillTx/>
                <a:latin typeface="Arial"/>
              </a:rPr>
              <a:t>(1h décomptée 1,1h dans la limite d’1h) </a:t>
            </a:r>
            <a:endParaRPr lang="fr-FR" sz="18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fr-FR" sz="1800" b="1" u="none" strike="noStrike">
                <a:solidFill>
                  <a:srgbClr val="000000"/>
                </a:solidFill>
                <a:effectLst/>
                <a:uFillTx/>
                <a:latin typeface="Arial"/>
                <a:ea typeface="Noto Sans CJK SC"/>
              </a:rPr>
              <a:t>CPGE </a:t>
            </a:r>
            <a:r>
              <a:rPr lang="fr-FR" sz="1800" b="1" u="none" strike="noStrike">
                <a:solidFill>
                  <a:srgbClr val="000000"/>
                </a:solidFill>
                <a:effectLst/>
                <a:uFillTx/>
                <a:latin typeface="Arial"/>
              </a:rPr>
              <a:t>(1h décomptée 1,5h)</a:t>
            </a:r>
            <a:endParaRPr lang="fr-FR" sz="18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fr-FR" sz="1800" b="1" u="none" strike="noStrike">
                <a:solidFill>
                  <a:srgbClr val="000000"/>
                </a:solidFill>
                <a:effectLst/>
                <a:uFillTx/>
                <a:latin typeface="Arial"/>
              </a:rPr>
              <a:t>STS (1h décomptée 1,25h sans limite)</a:t>
            </a: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5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54" name="Image 42"/>
          <p:cNvPicPr/>
          <p:nvPr/>
        </p:nvPicPr>
        <p:blipFill>
          <a:blip r:embed="rId2"/>
          <a:stretch/>
        </p:blipFill>
        <p:spPr>
          <a:xfrm>
            <a:off x="648360" y="5049000"/>
            <a:ext cx="470880" cy="470880"/>
          </a:xfrm>
          <a:prstGeom prst="rect">
            <a:avLst/>
          </a:prstGeom>
          <a:noFill/>
          <a:ln w="0">
            <a:noFill/>
          </a:ln>
        </p:spPr>
      </p:pic>
      <p:sp>
        <p:nvSpPr>
          <p:cNvPr id="55"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temps partiels :</a:t>
            </a:r>
            <a:endParaRPr lang="fr-FR" sz="3200" b="0" u="none" strike="noStrike">
              <a:solidFill>
                <a:srgbClr val="000000"/>
              </a:solidFill>
              <a:effectLst/>
              <a:uFillTx/>
              <a:latin typeface="Arial"/>
            </a:endParaRPr>
          </a:p>
        </p:txBody>
      </p:sp>
      <p:sp>
        <p:nvSpPr>
          <p:cNvPr id="56" name=""/>
          <p:cNvSpPr txBox="1"/>
          <p:nvPr/>
        </p:nvSpPr>
        <p:spPr>
          <a:xfrm>
            <a:off x="540000" y="2052000"/>
            <a:ext cx="4320000" cy="316188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r>
              <a:rPr lang="fr-FR" sz="1800" b="1" u="none" strike="noStrike">
                <a:solidFill>
                  <a:srgbClr val="000000"/>
                </a:solidFill>
                <a:effectLst/>
                <a:uFillTx/>
                <a:latin typeface="Arial"/>
                <a:ea typeface="Noto Sans CJK SC"/>
              </a:rPr>
              <a:t>De droit </a:t>
            </a:r>
            <a:r>
              <a:rPr lang="fr-FR" sz="1800" b="1" u="none" strike="noStrike">
                <a:solidFill>
                  <a:srgbClr val="000000"/>
                </a:solidFill>
                <a:effectLst/>
                <a:uFillTx/>
                <a:latin typeface="Arial"/>
              </a:rPr>
              <a:t>(quotité 50 à 80%)</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Naissance ou adoption</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Handicap </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ea typeface="Noto Sans CJK SC"/>
              </a:rPr>
              <a:t>Soins conjoint, ou enfant </a:t>
            </a:r>
            <a:r>
              <a:rPr lang="fr-FR" sz="1800" b="1" u="none" strike="noStrike">
                <a:solidFill>
                  <a:srgbClr val="000000"/>
                </a:solidFill>
                <a:effectLst/>
                <a:uFillTx/>
                <a:latin typeface="Arial"/>
              </a:rPr>
              <a:t>à charge ou ascendant...</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JUSTIFICATIFS à FOURNIR</a:t>
            </a:r>
            <a:endParaRPr lang="fr-FR" sz="1800" b="0" u="none" strike="noStrike">
              <a:solidFill>
                <a:srgbClr val="000000"/>
              </a:solidFill>
              <a:effectLst/>
              <a:uFillTx/>
              <a:latin typeface="Arial"/>
            </a:endParaRPr>
          </a:p>
          <a:p>
            <a:pPr>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57" name=""/>
          <p:cNvSpPr/>
          <p:nvPr/>
        </p:nvSpPr>
        <p:spPr>
          <a:xfrm>
            <a:off x="540000" y="1980000"/>
            <a:ext cx="4320000" cy="270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58" name=""/>
          <p:cNvSpPr/>
          <p:nvPr/>
        </p:nvSpPr>
        <p:spPr>
          <a:xfrm>
            <a:off x="5040000" y="1980000"/>
            <a:ext cx="4500000" cy="270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59" name=""/>
          <p:cNvSpPr txBox="1"/>
          <p:nvPr/>
        </p:nvSpPr>
        <p:spPr>
          <a:xfrm>
            <a:off x="5040000" y="2058120"/>
            <a:ext cx="4500000" cy="392976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r>
              <a:rPr lang="fr-FR" sz="1800" b="1" u="none" strike="noStrike">
                <a:solidFill>
                  <a:srgbClr val="000000"/>
                </a:solidFill>
                <a:effectLst/>
                <a:uFillTx/>
                <a:latin typeface="Arial"/>
                <a:ea typeface="Noto Sans CJK SC"/>
              </a:rPr>
              <a:t>Sur autorisation </a:t>
            </a:r>
            <a:r>
              <a:rPr lang="fr-FR" sz="1800" b="1" u="none" strike="noStrike">
                <a:solidFill>
                  <a:srgbClr val="000000"/>
                </a:solidFill>
                <a:effectLst/>
                <a:uFillTx/>
                <a:latin typeface="Arial"/>
              </a:rPr>
              <a:t>(quotité 50 à 90%)</a:t>
            </a: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Création ou reprise entreprise</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Autres situations</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ea typeface="Noto Sans CJK SC"/>
              </a:rPr>
              <a:t>SUBORDONNÉ AUX NÉCESSIT</a:t>
            </a:r>
            <a:r>
              <a:rPr lang="fr-FR" sz="1800" b="1" u="none" strike="noStrike">
                <a:solidFill>
                  <a:srgbClr val="000000"/>
                </a:solidFill>
                <a:effectLst/>
                <a:uFillTx/>
                <a:latin typeface="Arial"/>
              </a:rPr>
              <a:t>ÉS DE SERVICE </a:t>
            </a: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60"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62" name="Image 46"/>
          <p:cNvPicPr/>
          <p:nvPr/>
        </p:nvPicPr>
        <p:blipFill>
          <a:blip r:embed="rId2"/>
          <a:stretch/>
        </p:blipFill>
        <p:spPr>
          <a:xfrm>
            <a:off x="648360" y="5049000"/>
            <a:ext cx="470880" cy="470880"/>
          </a:xfrm>
          <a:prstGeom prst="rect">
            <a:avLst/>
          </a:prstGeom>
          <a:noFill/>
          <a:ln w="0">
            <a:noFill/>
          </a:ln>
        </p:spPr>
      </p:pic>
      <p:sp>
        <p:nvSpPr>
          <p:cNvPr id="63"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Temps partiel thérapeutique :</a:t>
            </a:r>
            <a:endParaRPr lang="fr-FR" sz="3200" b="0" u="none" strike="noStrike">
              <a:solidFill>
                <a:srgbClr val="000000"/>
              </a:solidFill>
              <a:effectLst/>
              <a:uFillTx/>
              <a:latin typeface="Arial"/>
            </a:endParaRPr>
          </a:p>
        </p:txBody>
      </p:sp>
      <p:sp>
        <p:nvSpPr>
          <p:cNvPr id="64" name=""/>
          <p:cNvSpPr/>
          <p:nvPr/>
        </p:nvSpPr>
        <p:spPr>
          <a:xfrm>
            <a:off x="180000" y="1980000"/>
            <a:ext cx="9360000" cy="270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65" name=""/>
          <p:cNvSpPr txBox="1"/>
          <p:nvPr/>
        </p:nvSpPr>
        <p:spPr>
          <a:xfrm>
            <a:off x="360000" y="2058120"/>
            <a:ext cx="8460000" cy="418572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Accordé après avis d’un comité médical après CMO, CLM, CLD</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Période de 3 mois renouvelables dans la limite d’un an pour une même affection</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Après une commission de réforme suite à un accident de service ou maladie professionnelle, pour des périodes de 6 mois renouvelables dans la limite d’un an</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Quotité au moins supérieure ou égale à 50 %</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66"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pic>
        <p:nvPicPr>
          <p:cNvPr id="67" name="Image 51"/>
          <p:cNvPicPr/>
          <p:nvPr/>
        </p:nvPicPr>
        <p:blipFill>
          <a:blip r:embed="rId2"/>
          <a:stretch/>
        </p:blipFill>
        <p:spPr>
          <a:xfrm>
            <a:off x="648360" y="5049000"/>
            <a:ext cx="470880" cy="470880"/>
          </a:xfrm>
          <a:prstGeom prst="rect">
            <a:avLst/>
          </a:prstGeom>
          <a:noFill/>
          <a:ln w="0">
            <a:noFill/>
          </a:ln>
        </p:spPr>
      </p:pic>
      <p:sp>
        <p:nvSpPr>
          <p:cNvPr id="68" name=""/>
          <p:cNvSpPr txBox="1"/>
          <p:nvPr/>
        </p:nvSpPr>
        <p:spPr>
          <a:xfrm>
            <a:off x="288360" y="1440000"/>
            <a:ext cx="9251640" cy="9118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hlinkClick r:id="rId3"/>
              </a:rPr>
              <a:t>« Menace » sur les TPT</a:t>
            </a:r>
            <a:endParaRPr lang="fr-FR" sz="3200" b="0" u="none" strike="noStrike">
              <a:solidFill>
                <a:srgbClr val="000000"/>
              </a:solidFill>
              <a:effectLst/>
              <a:uFillTx/>
              <a:latin typeface="Arial"/>
            </a:endParaRPr>
          </a:p>
        </p:txBody>
      </p:sp>
      <p:sp>
        <p:nvSpPr>
          <p:cNvPr id="69"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sp>
        <p:nvSpPr>
          <p:cNvPr id="70"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71"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72" name="Image 47"/>
          <p:cNvPicPr/>
          <p:nvPr/>
        </p:nvPicPr>
        <p:blipFill>
          <a:blip r:embed="rId2"/>
          <a:stretch/>
        </p:blipFill>
        <p:spPr>
          <a:xfrm>
            <a:off x="648360" y="5049000"/>
            <a:ext cx="470880" cy="470880"/>
          </a:xfrm>
          <a:prstGeom prst="rect">
            <a:avLst/>
          </a:prstGeom>
          <a:noFill/>
          <a:ln w="0">
            <a:noFill/>
          </a:ln>
        </p:spPr>
      </p:pic>
      <p:sp>
        <p:nvSpPr>
          <p:cNvPr id="73" name=""/>
          <p:cNvSpPr/>
          <p:nvPr/>
        </p:nvSpPr>
        <p:spPr>
          <a:xfrm>
            <a:off x="180000" y="1980000"/>
            <a:ext cx="9360000" cy="270000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74" name=""/>
          <p:cNvSpPr txBox="1"/>
          <p:nvPr/>
        </p:nvSpPr>
        <p:spPr>
          <a:xfrm>
            <a:off x="360000" y="2058120"/>
            <a:ext cx="9000000" cy="418572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Exercice droit syndical : 20 jours par an, à déposer au moins 3 j à l’avance</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Examens médicaux </a:t>
            </a:r>
            <a:r>
              <a:rPr lang="fr-FR" sz="1800" b="1" u="sng" strike="noStrike">
                <a:solidFill>
                  <a:srgbClr val="000000"/>
                </a:solidFill>
                <a:effectLst/>
                <a:uFillTx/>
                <a:latin typeface="Arial"/>
              </a:rPr>
              <a:t>obligatoires</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Jurys d’assise</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000000"/>
                </a:solidFill>
                <a:effectLst/>
                <a:uFillTx/>
                <a:latin typeface="Arial"/>
              </a:rPr>
              <a:t>Travaux assemblée publique élective (mandat électoral)</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75"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
        <p:nvSpPr>
          <p:cNvPr id="76" name=""/>
          <p:cNvSpPr txBox="1"/>
          <p:nvPr/>
        </p:nvSpPr>
        <p:spPr>
          <a:xfrm>
            <a:off x="11187720" y="2857320"/>
            <a:ext cx="447480" cy="346680"/>
          </a:xfrm>
          <a:prstGeom prst="rect">
            <a:avLst/>
          </a:prstGeom>
          <a:noFill/>
          <a:ln w="0">
            <a:noFill/>
          </a:ln>
        </p:spPr>
        <p:txBody>
          <a:bodyPr lIns="90000" rIns="90000" tIns="45000" bIns="45000" anchor="t">
            <a:spAutoFit/>
          </a:bodyPr>
          <a:p>
            <a:r>
              <a:rPr lang="fr-FR" sz="1800" b="1" u="none" strike="noStrike">
                <a:solidFill>
                  <a:srgbClr val="000000"/>
                </a:solidFill>
                <a:effectLst/>
                <a:uFillTx/>
                <a:latin typeface="Arial"/>
              </a:rPr>
              <a:t>an</a:t>
            </a:r>
            <a:endParaRPr lang="fr-FR" sz="1800" b="0" u="none" strike="noStrike">
              <a:solidFill>
                <a:srgbClr val="000000"/>
              </a:solidFill>
              <a:effectLst/>
              <a:uFillTx/>
              <a:latin typeface="Arial"/>
            </a:endParaRPr>
          </a:p>
        </p:txBody>
      </p:sp>
      <p:sp>
        <p:nvSpPr>
          <p:cNvPr id="77" name=""/>
          <p:cNvSpPr txBox="1"/>
          <p:nvPr/>
        </p:nvSpPr>
        <p:spPr>
          <a:xfrm>
            <a:off x="468360" y="126000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Autorisation Spéciale d’Absence (ASA) de droit</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pic>
        <p:nvPicPr>
          <p:cNvPr id="78" name="Image 50"/>
          <p:cNvPicPr/>
          <p:nvPr/>
        </p:nvPicPr>
        <p:blipFill>
          <a:blip r:embed="rId2"/>
          <a:stretch/>
        </p:blipFill>
        <p:spPr>
          <a:xfrm>
            <a:off x="648360" y="5049000"/>
            <a:ext cx="470880" cy="470880"/>
          </a:xfrm>
          <a:prstGeom prst="rect">
            <a:avLst/>
          </a:prstGeom>
          <a:noFill/>
          <a:ln w="0">
            <a:noFill/>
          </a:ln>
        </p:spPr>
      </p:pic>
      <p:sp>
        <p:nvSpPr>
          <p:cNvPr id="79" name=""/>
          <p:cNvSpPr txBox="1"/>
          <p:nvPr/>
        </p:nvSpPr>
        <p:spPr>
          <a:xfrm>
            <a:off x="360000" y="912600"/>
            <a:ext cx="9251640" cy="9118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Autorisation Spéciale d’Absence (ASA) facultatives</a:t>
            </a:r>
            <a:endParaRPr lang="fr-FR" sz="3200" b="0" u="none" strike="noStrike">
              <a:solidFill>
                <a:srgbClr val="000000"/>
              </a:solidFill>
              <a:effectLst/>
              <a:uFillTx/>
              <a:latin typeface="Arial"/>
            </a:endParaRPr>
          </a:p>
        </p:txBody>
      </p:sp>
      <p:sp>
        <p:nvSpPr>
          <p:cNvPr id="80"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sp>
        <p:nvSpPr>
          <p:cNvPr id="81" name=""/>
          <p:cNvSpPr txBox="1"/>
          <p:nvPr/>
        </p:nvSpPr>
        <p:spPr>
          <a:xfrm>
            <a:off x="360000" y="2058120"/>
            <a:ext cx="8460000" cy="2649960"/>
          </a:xfrm>
          <a:prstGeom prst="rect">
            <a:avLst/>
          </a:prstGeom>
          <a:noFill/>
          <a:ln w="0">
            <a:noFill/>
          </a:ln>
        </p:spPr>
        <p:txBody>
          <a:bodyPr lIns="90000" rIns="90000" tIns="45000" bIns="45000" anchor="t">
            <a:spAutoFit/>
          </a:bodyPr>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8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pic>
        <p:nvPicPr>
          <p:cNvPr id="83" name=""/>
          <p:cNvPicPr/>
          <p:nvPr/>
        </p:nvPicPr>
        <p:blipFill>
          <a:blip r:embed="rId3"/>
          <a:stretch/>
        </p:blipFill>
        <p:spPr>
          <a:xfrm>
            <a:off x="1260000" y="1623240"/>
            <a:ext cx="7560000" cy="341676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pic>
        <p:nvPicPr>
          <p:cNvPr id="84" name="Image 52"/>
          <p:cNvPicPr/>
          <p:nvPr/>
        </p:nvPicPr>
        <p:blipFill>
          <a:blip r:embed="rId2"/>
          <a:stretch/>
        </p:blipFill>
        <p:spPr>
          <a:xfrm>
            <a:off x="648360" y="5049000"/>
            <a:ext cx="470880" cy="470880"/>
          </a:xfrm>
          <a:prstGeom prst="rect">
            <a:avLst/>
          </a:prstGeom>
          <a:noFill/>
          <a:ln w="0">
            <a:noFill/>
          </a:ln>
        </p:spPr>
      </p:pic>
      <p:sp>
        <p:nvSpPr>
          <p:cNvPr id="85" name=""/>
          <p:cNvSpPr txBox="1"/>
          <p:nvPr/>
        </p:nvSpPr>
        <p:spPr>
          <a:xfrm>
            <a:off x="288360" y="1440000"/>
            <a:ext cx="9251640" cy="9118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hlinkClick r:id="rId3"/>
              </a:rPr>
              <a:t>« Menace » sur les ASA</a:t>
            </a:r>
            <a:endParaRPr lang="fr-FR" sz="3200" b="0" u="none" strike="noStrike">
              <a:solidFill>
                <a:srgbClr val="000000"/>
              </a:solidFill>
              <a:effectLst/>
              <a:uFillTx/>
              <a:latin typeface="Arial"/>
            </a:endParaRPr>
          </a:p>
        </p:txBody>
      </p:sp>
      <p:sp>
        <p:nvSpPr>
          <p:cNvPr id="86"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sp>
        <p:nvSpPr>
          <p:cNvPr id="87"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88"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89" name="Image 41"/>
          <p:cNvPicPr/>
          <p:nvPr/>
        </p:nvPicPr>
        <p:blipFill>
          <a:blip r:embed="rId2"/>
          <a:stretch/>
        </p:blipFill>
        <p:spPr>
          <a:xfrm>
            <a:off x="648360" y="5049000"/>
            <a:ext cx="470880" cy="470880"/>
          </a:xfrm>
          <a:prstGeom prst="rect">
            <a:avLst/>
          </a:prstGeom>
          <a:noFill/>
          <a:ln w="0">
            <a:noFill/>
          </a:ln>
        </p:spPr>
      </p:pic>
      <p:sp>
        <p:nvSpPr>
          <p:cNvPr id="90"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5 types de missions liées :</a:t>
            </a:r>
            <a:endParaRPr lang="fr-FR" sz="3200" b="0" u="none" strike="noStrike">
              <a:solidFill>
                <a:srgbClr val="000000"/>
              </a:solidFill>
              <a:effectLst/>
              <a:uFillTx/>
              <a:latin typeface="Arial"/>
            </a:endParaRPr>
          </a:p>
        </p:txBody>
      </p:sp>
      <p:sp>
        <p:nvSpPr>
          <p:cNvPr id="91" name=""/>
          <p:cNvSpPr txBox="1"/>
          <p:nvPr/>
        </p:nvSpPr>
        <p:spPr>
          <a:xfrm>
            <a:off x="180000" y="1678320"/>
            <a:ext cx="9720000" cy="4441680"/>
          </a:xfrm>
          <a:prstGeom prst="rect">
            <a:avLst/>
          </a:prstGeom>
          <a:noFill/>
          <a:ln w="0">
            <a:noFill/>
          </a:ln>
        </p:spPr>
        <p:txBody>
          <a:bodyPr lIns="90000" rIns="90000" tIns="45000" bIns="45000" anchor="t">
            <a:spAutoFit/>
          </a:bodyPr>
          <a:p>
            <a:pPr marL="216000" indent="-216000" algn="just">
              <a:buClr>
                <a:srgbClr val="000000"/>
              </a:buClr>
              <a:buSzPct val="45000"/>
              <a:buFont typeface="Wingdings" charset="2"/>
              <a:buChar char=""/>
            </a:pPr>
            <a:r>
              <a:rPr lang="fr-FR" sz="1800" b="1" u="sng" strike="noStrike">
                <a:solidFill>
                  <a:srgbClr val="000000"/>
                </a:solidFill>
                <a:effectLst/>
                <a:uFillTx/>
                <a:latin typeface="Arial"/>
              </a:rPr>
              <a:t>Aide et suivi du travail perso des élèves</a:t>
            </a:r>
            <a:r>
              <a:rPr lang="fr-FR" sz="1800" b="1" u="none" strike="noStrike">
                <a:solidFill>
                  <a:srgbClr val="000000"/>
                </a:solidFill>
                <a:effectLst/>
                <a:uFillTx/>
                <a:latin typeface="Arial"/>
              </a:rPr>
              <a:t> :  Ctrl des abs, surveillance, heures de vie de classe.</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ea typeface="Noto Sans CJK SC"/>
              </a:rPr>
              <a:t>Évaluation des élèves</a:t>
            </a:r>
            <a:r>
              <a:rPr lang="fr-FR" sz="1800" b="1" u="none" strike="noStrike">
                <a:solidFill>
                  <a:srgbClr val="000000"/>
                </a:solidFill>
                <a:effectLst/>
                <a:uFillTx/>
                <a:latin typeface="Arial"/>
                <a:ea typeface="Noto Sans CJK SC"/>
              </a:rPr>
              <a:t> : Corrections, communication des notes, transcription appréciations et notes sur bulletins. Participation aux jurys des examens et concours (DNB, BAC, BTS, CRPE…). Participation aux dispositifs d’évaluation.</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ea typeface="Noto Sans CJK SC"/>
              </a:rPr>
              <a:t>Conseils aux élèves sur orientation</a:t>
            </a:r>
            <a:r>
              <a:rPr lang="fr-FR" sz="1800" b="1" u="none" strike="noStrike">
                <a:solidFill>
                  <a:srgbClr val="000000"/>
                </a:solidFill>
                <a:effectLst/>
                <a:uFillTx/>
                <a:latin typeface="Arial"/>
                <a:ea typeface="Noto Sans CJK SC"/>
              </a:rPr>
              <a:t>.</a:t>
            </a: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sng" strike="noStrike">
                <a:solidFill>
                  <a:srgbClr val="000000"/>
                </a:solidFill>
                <a:effectLst/>
                <a:uFillTx/>
                <a:latin typeface="Arial"/>
                <a:ea typeface="Noto Sans CJK SC"/>
              </a:rPr>
              <a:t>Relations avec parents</a:t>
            </a:r>
            <a:r>
              <a:rPr lang="fr-FR" sz="1800" b="1" u="none" strike="noStrike">
                <a:solidFill>
                  <a:srgbClr val="000000"/>
                </a:solidFill>
                <a:effectLst/>
                <a:uFillTx/>
                <a:latin typeface="Arial"/>
                <a:ea typeface="Noto Sans CJK SC"/>
              </a:rPr>
              <a:t> : 2 réunions parents-prof / an / classe, échanges (RDV en présentiel ou non) avec les familles, tenue du cahier de texte. </a:t>
            </a: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9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93" name="PlaceHolder 1"/>
          <p:cNvSpPr>
            <a:spLocks noGrp="1"/>
          </p:cNvSpPr>
          <p:nvPr>
            <p:ph type="title"/>
          </p:nvPr>
        </p:nvSpPr>
        <p:spPr>
          <a:xfrm>
            <a:off x="720000" y="3099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94" name="Image 41"/>
          <p:cNvPicPr/>
          <p:nvPr/>
        </p:nvPicPr>
        <p:blipFill>
          <a:blip r:embed="rId2"/>
          <a:stretch/>
        </p:blipFill>
        <p:spPr>
          <a:xfrm>
            <a:off x="648360" y="5049000"/>
            <a:ext cx="470880" cy="470880"/>
          </a:xfrm>
          <a:prstGeom prst="rect">
            <a:avLst/>
          </a:prstGeom>
          <a:noFill/>
          <a:ln w="0">
            <a:noFill/>
          </a:ln>
        </p:spPr>
      </p:pic>
      <p:sp>
        <p:nvSpPr>
          <p:cNvPr id="95" name=""/>
          <p:cNvSpPr txBox="1"/>
          <p:nvPr/>
        </p:nvSpPr>
        <p:spPr>
          <a:xfrm>
            <a:off x="540000" y="111672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missions liées :</a:t>
            </a:r>
            <a:endParaRPr lang="fr-FR" sz="3200" b="0" u="none" strike="noStrike">
              <a:solidFill>
                <a:srgbClr val="000000"/>
              </a:solidFill>
              <a:effectLst/>
              <a:uFillTx/>
              <a:latin typeface="Arial"/>
            </a:endParaRPr>
          </a:p>
        </p:txBody>
      </p:sp>
      <p:sp>
        <p:nvSpPr>
          <p:cNvPr id="96" name=""/>
          <p:cNvSpPr txBox="1"/>
          <p:nvPr/>
        </p:nvSpPr>
        <p:spPr>
          <a:xfrm>
            <a:off x="180000" y="1620000"/>
            <a:ext cx="9720000" cy="4441680"/>
          </a:xfrm>
          <a:prstGeom prst="rect">
            <a:avLst/>
          </a:prstGeom>
          <a:noFill/>
          <a:ln w="0">
            <a:noFill/>
          </a:ln>
        </p:spPr>
        <p:txBody>
          <a:bodyPr lIns="90000" rIns="90000" tIns="45000" bIns="45000" anchor="t">
            <a:spAutoFit/>
          </a:bodyPr>
          <a:p>
            <a:pPr marL="216000" indent="-216000" algn="just">
              <a:buClr>
                <a:srgbClr val="000000"/>
              </a:buClr>
              <a:buSzPct val="45000"/>
              <a:buFont typeface="Wingdings" charset="2"/>
              <a:buChar char=""/>
            </a:pPr>
            <a:r>
              <a:rPr lang="fr-FR" sz="1800" b="1" u="sng" strike="noStrike">
                <a:solidFill>
                  <a:srgbClr val="000000"/>
                </a:solidFill>
                <a:effectLst/>
                <a:uFillTx/>
                <a:latin typeface="Arial"/>
                <a:ea typeface="Noto Sans CJK SC"/>
              </a:rPr>
              <a:t>Travail ds équipes pédagogiques </a:t>
            </a:r>
            <a:r>
              <a:rPr lang="fr-FR" sz="1800" b="1" u="none" strike="noStrike">
                <a:solidFill>
                  <a:srgbClr val="000000"/>
                </a:solidFill>
                <a:effectLst/>
                <a:uFillTx/>
                <a:latin typeface="Arial"/>
                <a:ea typeface="Noto Sans CJK SC"/>
              </a:rPr>
              <a:t>: Conseils de classe, conseils d’enseignement, Journées Portes Ouvertes, journée de solidarité (au pro rata pour tps partiel), autres réunions pédagogiques « sous forme d’instances identifiées ou non »</a:t>
            </a: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97" name=""/>
          <p:cNvSpPr/>
          <p:nvPr/>
        </p:nvSpPr>
        <p:spPr>
          <a:xfrm rot="12600">
            <a:off x="535680" y="2657520"/>
            <a:ext cx="8999640" cy="2185560"/>
          </a:xfrm>
          <a:prstGeom prst="roundRect">
            <a:avLst>
              <a:gd name="adj" fmla="val 16667"/>
            </a:avLst>
          </a:prstGeom>
          <a:noFill/>
          <a:ln w="36000">
            <a:solidFill>
              <a:srgbClr val="111111"/>
            </a:solidFill>
            <a:roun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98" name=""/>
          <p:cNvSpPr txBox="1"/>
          <p:nvPr/>
        </p:nvSpPr>
        <p:spPr>
          <a:xfrm>
            <a:off x="540000" y="2520000"/>
            <a:ext cx="8820000" cy="2849760"/>
          </a:xfrm>
          <a:prstGeom prst="rect">
            <a:avLst/>
          </a:prstGeom>
          <a:noFill/>
          <a:ln w="0">
            <a:noFill/>
          </a:ln>
        </p:spPr>
        <p:txBody>
          <a:bodyPr lIns="90000" rIns="90000" tIns="45000" bIns="45000" anchor="t">
            <a:spAutoFit/>
          </a:bodyPr>
          <a:p>
            <a:pPr marL="216000" indent="-216000" algn="just">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ctr">
              <a:buClr>
                <a:srgbClr val="000000"/>
              </a:buClr>
              <a:buSzPct val="45000"/>
              <a:buFont typeface="Wingdings" charset="2"/>
              <a:buChar char=""/>
            </a:pPr>
            <a:r>
              <a:rPr lang="fr-FR" sz="3200" b="1" u="none" strike="noStrike">
                <a:solidFill>
                  <a:srgbClr val="c9211e"/>
                </a:solidFill>
                <a:effectLst/>
                <a:uFillTx/>
                <a:latin typeface="Arial"/>
                <a:ea typeface="Noto Sans CJK SC"/>
              </a:rPr>
              <a:t>NE SONT PAS DES MISSIONS LIÉES !</a:t>
            </a:r>
            <a:endParaRPr lang="fr-FR" sz="3200" b="0" u="none" strike="noStrike">
              <a:solidFill>
                <a:srgbClr val="000000"/>
              </a:solidFill>
              <a:effectLst/>
              <a:uFillTx/>
              <a:latin typeface="Arial"/>
            </a:endParaRPr>
          </a:p>
          <a:p>
            <a:pPr marL="216000" indent="-216000" algn="ctr">
              <a:buClr>
                <a:srgbClr val="000000"/>
              </a:buClr>
              <a:buSzPct val="45000"/>
              <a:buFont typeface="Wingdings" charset="2"/>
              <a:buChar char=""/>
            </a:pPr>
            <a:endParaRPr lang="fr-FR" sz="1800" b="0" u="none" strike="noStrike">
              <a:solidFill>
                <a:srgbClr val="000000"/>
              </a:solidFill>
              <a:effectLst/>
              <a:uFillTx/>
              <a:latin typeface="Arial"/>
            </a:endParaRPr>
          </a:p>
          <a:p>
            <a:pPr marL="216000" indent="-216000" algn="just">
              <a:buClr>
                <a:srgbClr val="000000"/>
              </a:buClr>
              <a:buSzPct val="45000"/>
              <a:buFont typeface="Wingdings" charset="2"/>
              <a:buChar char=""/>
            </a:pPr>
            <a:r>
              <a:rPr lang="fr-FR" sz="1800" b="1" u="none" strike="noStrike">
                <a:solidFill>
                  <a:srgbClr val="c9211e"/>
                </a:solidFill>
                <a:effectLst/>
                <a:uFillTx/>
                <a:latin typeface="Arial"/>
                <a:ea typeface="Noto Sans CJK SC"/>
              </a:rPr>
              <a:t>Conseils pédagogiques, conseils école-collège, conseils de cycle, devoirs faits, fonction de PP, pHARe, 1/4h lecture, toute mission rémunérée en IMP ou en pacte (avec lettre de mission obligatoire et sur base volontariat)</a:t>
            </a:r>
            <a:endParaRPr lang="fr-FR" sz="1800" b="0" u="none" strike="noStrike">
              <a:solidFill>
                <a:srgbClr val="000000"/>
              </a:solidFill>
              <a:effectLst/>
              <a:uFillTx/>
              <a:latin typeface="Arial"/>
            </a:endParaRPr>
          </a:p>
          <a:p>
            <a:pPr algn="ctr">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a:p>
            <a:pPr algn="just">
              <a:lnSpc>
                <a:spcPct val="100000"/>
              </a:lnSpc>
            </a:pPr>
            <a:endParaRPr lang="fr-FR" sz="1800" b="0" u="none" strike="noStrike">
              <a:solidFill>
                <a:srgbClr val="000000"/>
              </a:solidFill>
              <a:effectLst/>
              <a:uFillTx/>
              <a:latin typeface="Arial"/>
            </a:endParaRPr>
          </a:p>
        </p:txBody>
      </p:sp>
      <p:sp>
        <p:nvSpPr>
          <p:cNvPr id="99"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101" name="Image 30"/>
          <p:cNvPicPr/>
          <p:nvPr/>
        </p:nvPicPr>
        <p:blipFill>
          <a:blip r:embed="rId2"/>
          <a:stretch/>
        </p:blipFill>
        <p:spPr>
          <a:xfrm>
            <a:off x="648360" y="5049000"/>
            <a:ext cx="470880" cy="470880"/>
          </a:xfrm>
          <a:prstGeom prst="rect">
            <a:avLst/>
          </a:prstGeom>
          <a:noFill/>
          <a:ln w="0">
            <a:noFill/>
          </a:ln>
        </p:spPr>
      </p:pic>
      <p:pic>
        <p:nvPicPr>
          <p:cNvPr id="102" name=""/>
          <p:cNvPicPr/>
          <p:nvPr/>
        </p:nvPicPr>
        <p:blipFill>
          <a:blip r:embed="rId3"/>
          <a:stretch/>
        </p:blipFill>
        <p:spPr>
          <a:xfrm>
            <a:off x="1440000" y="1260360"/>
            <a:ext cx="4210920" cy="3531960"/>
          </a:xfrm>
          <a:prstGeom prst="rect">
            <a:avLst/>
          </a:prstGeom>
          <a:noFill/>
          <a:ln w="0">
            <a:noFill/>
          </a:ln>
        </p:spPr>
      </p:pic>
      <p:sp>
        <p:nvSpPr>
          <p:cNvPr id="103" name=""/>
          <p:cNvSpPr txBox="1"/>
          <p:nvPr/>
        </p:nvSpPr>
        <p:spPr>
          <a:xfrm>
            <a:off x="6300000" y="1800360"/>
            <a:ext cx="3240000" cy="2473560"/>
          </a:xfrm>
          <a:prstGeom prst="rect">
            <a:avLst/>
          </a:prstGeom>
          <a:noFill/>
          <a:ln w="0">
            <a:noFill/>
          </a:ln>
        </p:spPr>
        <p:txBody>
          <a:bodyPr lIns="90000" rIns="90000" tIns="45000" bIns="45000" anchor="ctr">
            <a:spAutoFit/>
          </a:bodyPr>
          <a:p>
            <a:pPr algn="ctr"/>
            <a:r>
              <a:rPr lang="fr-FR" sz="4200" b="0" u="none" strike="noStrike">
                <a:solidFill>
                  <a:srgbClr val="000000"/>
                </a:solidFill>
                <a:effectLst/>
                <a:uFillTx/>
                <a:latin typeface="Arial"/>
              </a:rPr>
              <a:t>Une pause s’impose ! </a:t>
            </a:r>
            <a:endParaRPr lang="fr-FR" sz="4200" b="0" u="none" strike="noStrike">
              <a:solidFill>
                <a:srgbClr val="000000"/>
              </a:solidFill>
              <a:effectLst/>
              <a:uFillTx/>
              <a:latin typeface="Arial"/>
            </a:endParaRPr>
          </a:p>
        </p:txBody>
      </p:sp>
      <p:sp>
        <p:nvSpPr>
          <p:cNvPr id="104"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 ?</a:t>
            </a:r>
            <a:endParaRPr lang="fr-FR" sz="2600" b="0" u="none" strike="noStrike">
              <a:solidFill>
                <a:srgbClr val="ffffff"/>
              </a:solidFill>
              <a:effectLst/>
              <a:uFillTx/>
              <a:latin typeface="Arial"/>
            </a:endParaRPr>
          </a:p>
        </p:txBody>
      </p:sp>
      <p:pic>
        <p:nvPicPr>
          <p:cNvPr id="106" name="Image 31"/>
          <p:cNvPicPr/>
          <p:nvPr/>
        </p:nvPicPr>
        <p:blipFill>
          <a:blip r:embed="rId2"/>
          <a:stretch/>
        </p:blipFill>
        <p:spPr>
          <a:xfrm>
            <a:off x="648360" y="5049000"/>
            <a:ext cx="470880" cy="470880"/>
          </a:xfrm>
          <a:prstGeom prst="rect">
            <a:avLst/>
          </a:prstGeom>
          <a:noFill/>
          <a:ln w="0">
            <a:noFill/>
          </a:ln>
        </p:spPr>
      </p:pic>
      <p:sp>
        <p:nvSpPr>
          <p:cNvPr id="107"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formations pédagogiques obligatoires</a:t>
            </a:r>
            <a:endParaRPr lang="fr-FR" sz="3200" b="0" u="none" strike="noStrike">
              <a:solidFill>
                <a:srgbClr val="000000"/>
              </a:solidFill>
              <a:effectLst/>
              <a:uFillTx/>
              <a:latin typeface="Arial"/>
            </a:endParaRPr>
          </a:p>
        </p:txBody>
      </p:sp>
      <p:sp>
        <p:nvSpPr>
          <p:cNvPr id="108"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109" name="Image 53"/>
          <p:cNvPicPr/>
          <p:nvPr/>
        </p:nvPicPr>
        <p:blipFill>
          <a:blip r:embed="rId2"/>
          <a:stretch/>
        </p:blipFill>
        <p:spPr>
          <a:xfrm>
            <a:off x="648360" y="5049000"/>
            <a:ext cx="470880" cy="470880"/>
          </a:xfrm>
          <a:prstGeom prst="rect">
            <a:avLst/>
          </a:prstGeom>
          <a:noFill/>
          <a:ln w="0">
            <a:noFill/>
          </a:ln>
        </p:spPr>
      </p:pic>
      <p:sp>
        <p:nvSpPr>
          <p:cNvPr id="110" name="PlaceHolder 1"/>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pic>
        <p:nvPicPr>
          <p:cNvPr id="111" name=""/>
          <p:cNvPicPr/>
          <p:nvPr/>
        </p:nvPicPr>
        <p:blipFill>
          <a:blip r:embed="rId3"/>
          <a:stretch/>
        </p:blipFill>
        <p:spPr>
          <a:xfrm>
            <a:off x="745920" y="21960"/>
            <a:ext cx="8588160" cy="501804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 ?</a:t>
            </a:r>
            <a:endParaRPr lang="fr-FR" sz="2600" b="0" u="none" strike="noStrike">
              <a:solidFill>
                <a:srgbClr val="ffffff"/>
              </a:solidFill>
              <a:effectLst/>
              <a:uFillTx/>
              <a:latin typeface="Arial"/>
            </a:endParaRPr>
          </a:p>
        </p:txBody>
      </p:sp>
      <p:pic>
        <p:nvPicPr>
          <p:cNvPr id="113" name="Image 36"/>
          <p:cNvPicPr/>
          <p:nvPr/>
        </p:nvPicPr>
        <p:blipFill>
          <a:blip r:embed="rId2"/>
          <a:stretch/>
        </p:blipFill>
        <p:spPr>
          <a:xfrm>
            <a:off x="648360" y="5049000"/>
            <a:ext cx="470880" cy="470880"/>
          </a:xfrm>
          <a:prstGeom prst="rect">
            <a:avLst/>
          </a:prstGeom>
          <a:noFill/>
          <a:ln w="0">
            <a:noFill/>
          </a:ln>
        </p:spPr>
      </p:pic>
      <p:sp>
        <p:nvSpPr>
          <p:cNvPr id="114"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évaluations nationales</a:t>
            </a:r>
            <a:endParaRPr lang="fr-FR" sz="3200" b="0" u="none" strike="noStrike">
              <a:solidFill>
                <a:srgbClr val="000000"/>
              </a:solidFill>
              <a:effectLst/>
              <a:uFillTx/>
              <a:latin typeface="Arial"/>
            </a:endParaRPr>
          </a:p>
        </p:txBody>
      </p:sp>
      <p:sp>
        <p:nvSpPr>
          <p:cNvPr id="115"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a:t>
            </a:r>
            <a:endParaRPr lang="fr-FR" sz="2600" b="0" u="none" strike="noStrike">
              <a:solidFill>
                <a:srgbClr val="ffffff"/>
              </a:solidFill>
              <a:effectLst/>
              <a:uFillTx/>
              <a:latin typeface="Arial"/>
            </a:endParaRPr>
          </a:p>
        </p:txBody>
      </p:sp>
      <p:pic>
        <p:nvPicPr>
          <p:cNvPr id="117" name="Image 35"/>
          <p:cNvPicPr/>
          <p:nvPr/>
        </p:nvPicPr>
        <p:blipFill>
          <a:blip r:embed="rId2"/>
          <a:stretch/>
        </p:blipFill>
        <p:spPr>
          <a:xfrm>
            <a:off x="648360" y="5049000"/>
            <a:ext cx="470880" cy="470880"/>
          </a:xfrm>
          <a:prstGeom prst="rect">
            <a:avLst/>
          </a:prstGeom>
          <a:noFill/>
          <a:ln w="0">
            <a:noFill/>
          </a:ln>
        </p:spPr>
      </p:pic>
      <p:sp>
        <p:nvSpPr>
          <p:cNvPr id="118"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Auto évaluation</a:t>
            </a:r>
            <a:endParaRPr lang="fr-FR" sz="3200" b="0" u="none" strike="noStrike">
              <a:solidFill>
                <a:srgbClr val="000000"/>
              </a:solidFill>
              <a:effectLst/>
              <a:uFillTx/>
              <a:latin typeface="Arial"/>
            </a:endParaRPr>
          </a:p>
        </p:txBody>
      </p:sp>
      <p:sp>
        <p:nvSpPr>
          <p:cNvPr id="119"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a:t>
            </a:r>
            <a:endParaRPr lang="fr-FR" sz="2600" b="0" u="none" strike="noStrike">
              <a:solidFill>
                <a:srgbClr val="ffffff"/>
              </a:solidFill>
              <a:effectLst/>
              <a:uFillTx/>
              <a:latin typeface="Arial"/>
            </a:endParaRPr>
          </a:p>
        </p:txBody>
      </p:sp>
      <p:pic>
        <p:nvPicPr>
          <p:cNvPr id="121" name="Image 32"/>
          <p:cNvPicPr/>
          <p:nvPr/>
        </p:nvPicPr>
        <p:blipFill>
          <a:blip r:embed="rId2"/>
          <a:stretch/>
        </p:blipFill>
        <p:spPr>
          <a:xfrm>
            <a:off x="648360" y="5049000"/>
            <a:ext cx="470880" cy="470880"/>
          </a:xfrm>
          <a:prstGeom prst="rect">
            <a:avLst/>
          </a:prstGeom>
          <a:noFill/>
          <a:ln w="0">
            <a:noFill/>
          </a:ln>
        </p:spPr>
      </p:pic>
      <p:sp>
        <p:nvSpPr>
          <p:cNvPr id="122"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Programme pHARe</a:t>
            </a:r>
            <a:endParaRPr lang="fr-FR" sz="3200" b="0" u="none" strike="noStrike">
              <a:solidFill>
                <a:srgbClr val="000000"/>
              </a:solidFill>
              <a:effectLst/>
              <a:uFillTx/>
              <a:latin typeface="Arial"/>
            </a:endParaRPr>
          </a:p>
        </p:txBody>
      </p:sp>
      <p:sp>
        <p:nvSpPr>
          <p:cNvPr id="123"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24"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a:t>
            </a:r>
            <a:endParaRPr lang="fr-FR" sz="2600" b="0" u="none" strike="noStrike">
              <a:solidFill>
                <a:srgbClr val="ffffff"/>
              </a:solidFill>
              <a:effectLst/>
              <a:uFillTx/>
              <a:latin typeface="Arial"/>
            </a:endParaRPr>
          </a:p>
        </p:txBody>
      </p:sp>
      <p:pic>
        <p:nvPicPr>
          <p:cNvPr id="125" name="Image 33"/>
          <p:cNvPicPr/>
          <p:nvPr/>
        </p:nvPicPr>
        <p:blipFill>
          <a:blip r:embed="rId2"/>
          <a:stretch/>
        </p:blipFill>
        <p:spPr>
          <a:xfrm>
            <a:off x="648360" y="5049000"/>
            <a:ext cx="470880" cy="470880"/>
          </a:xfrm>
          <a:prstGeom prst="rect">
            <a:avLst/>
          </a:prstGeom>
          <a:noFill/>
          <a:ln w="0">
            <a:noFill/>
          </a:ln>
        </p:spPr>
      </p:pic>
      <p:sp>
        <p:nvSpPr>
          <p:cNvPr id="126"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conseils écoles - collèges</a:t>
            </a:r>
            <a:endParaRPr lang="fr-FR" sz="3200" b="0" u="none" strike="noStrike">
              <a:solidFill>
                <a:srgbClr val="000000"/>
              </a:solidFill>
              <a:effectLst/>
              <a:uFillTx/>
              <a:latin typeface="Arial"/>
            </a:endParaRPr>
          </a:p>
        </p:txBody>
      </p:sp>
      <p:sp>
        <p:nvSpPr>
          <p:cNvPr id="127"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En dehors des ORS</a:t>
            </a:r>
            <a:endParaRPr lang="fr-FR" sz="2600" b="0" u="none" strike="noStrike">
              <a:solidFill>
                <a:srgbClr val="ffffff"/>
              </a:solidFill>
              <a:effectLst/>
              <a:uFillTx/>
              <a:latin typeface="Arial"/>
            </a:endParaRPr>
          </a:p>
        </p:txBody>
      </p:sp>
      <p:pic>
        <p:nvPicPr>
          <p:cNvPr id="129" name="Image 34"/>
          <p:cNvPicPr/>
          <p:nvPr/>
        </p:nvPicPr>
        <p:blipFill>
          <a:blip r:embed="rId2"/>
          <a:stretch/>
        </p:blipFill>
        <p:spPr>
          <a:xfrm>
            <a:off x="648360" y="5049000"/>
            <a:ext cx="470880" cy="470880"/>
          </a:xfrm>
          <a:prstGeom prst="rect">
            <a:avLst/>
          </a:prstGeom>
          <a:noFill/>
          <a:ln w="0">
            <a:noFill/>
          </a:ln>
        </p:spPr>
      </p:pic>
      <p:sp>
        <p:nvSpPr>
          <p:cNvPr id="130" name=""/>
          <p:cNvSpPr txBox="1"/>
          <p:nvPr/>
        </p:nvSpPr>
        <p:spPr>
          <a:xfrm>
            <a:off x="504720" y="129708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Les « invitations »</a:t>
            </a:r>
            <a:endParaRPr lang="fr-FR" sz="3200" b="0" u="none" strike="noStrike">
              <a:solidFill>
                <a:srgbClr val="000000"/>
              </a:solidFill>
              <a:effectLst/>
              <a:uFillTx/>
              <a:latin typeface="Arial"/>
            </a:endParaRPr>
          </a:p>
        </p:txBody>
      </p:sp>
      <p:sp>
        <p:nvSpPr>
          <p:cNvPr id="131"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133" name="Image 27"/>
          <p:cNvPicPr/>
          <p:nvPr/>
        </p:nvPicPr>
        <p:blipFill>
          <a:blip r:embed="rId2"/>
          <a:stretch/>
        </p:blipFill>
        <p:spPr>
          <a:xfrm>
            <a:off x="648360" y="5049000"/>
            <a:ext cx="470880" cy="470880"/>
          </a:xfrm>
          <a:prstGeom prst="rect">
            <a:avLst/>
          </a:prstGeom>
          <a:noFill/>
          <a:ln w="0">
            <a:noFill/>
          </a:ln>
        </p:spPr>
      </p:pic>
      <p:sp>
        <p:nvSpPr>
          <p:cNvPr id="134" name=""/>
          <p:cNvSpPr txBox="1"/>
          <p:nvPr/>
        </p:nvSpPr>
        <p:spPr>
          <a:xfrm>
            <a:off x="6300000" y="1800000"/>
            <a:ext cx="3240000" cy="2473560"/>
          </a:xfrm>
          <a:prstGeom prst="rect">
            <a:avLst/>
          </a:prstGeom>
          <a:noFill/>
          <a:ln w="0">
            <a:noFill/>
          </a:ln>
        </p:spPr>
        <p:txBody>
          <a:bodyPr lIns="90000" rIns="90000" tIns="45000" bIns="45000" anchor="ctr">
            <a:spAutoFit/>
          </a:bodyPr>
          <a:p>
            <a:pPr algn="ctr"/>
            <a:r>
              <a:rPr lang="fr-FR" sz="4200" b="0" u="none" strike="noStrike">
                <a:solidFill>
                  <a:srgbClr val="000000"/>
                </a:solidFill>
                <a:effectLst/>
                <a:uFillTx/>
                <a:latin typeface="Arial"/>
              </a:rPr>
              <a:t>Bon appétit !</a:t>
            </a:r>
            <a:endParaRPr lang="fr-FR" sz="4200" b="0" u="none" strike="noStrike">
              <a:solidFill>
                <a:srgbClr val="000000"/>
              </a:solidFill>
              <a:effectLst/>
              <a:uFillTx/>
              <a:latin typeface="Arial"/>
            </a:endParaRPr>
          </a:p>
        </p:txBody>
      </p:sp>
      <p:pic>
        <p:nvPicPr>
          <p:cNvPr id="135" name=""/>
          <p:cNvPicPr/>
          <p:nvPr/>
        </p:nvPicPr>
        <p:blipFill>
          <a:blip r:embed="rId3"/>
          <a:stretch/>
        </p:blipFill>
        <p:spPr>
          <a:xfrm>
            <a:off x="1620000" y="1260000"/>
            <a:ext cx="3609360" cy="3609360"/>
          </a:xfrm>
          <a:prstGeom prst="rect">
            <a:avLst/>
          </a:prstGeom>
          <a:noFill/>
          <a:ln w="0">
            <a:noFill/>
          </a:ln>
        </p:spPr>
      </p:pic>
      <p:sp>
        <p:nvSpPr>
          <p:cNvPr id="136"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pic>
        <p:nvPicPr>
          <p:cNvPr id="138" name="Image 2"/>
          <p:cNvPicPr/>
          <p:nvPr/>
        </p:nvPicPr>
        <p:blipFill>
          <a:blip r:embed="rId2"/>
          <a:stretch/>
        </p:blipFill>
        <p:spPr>
          <a:xfrm>
            <a:off x="648360" y="5049000"/>
            <a:ext cx="470880" cy="470880"/>
          </a:xfrm>
          <a:prstGeom prst="rect">
            <a:avLst/>
          </a:prstGeom>
          <a:noFill/>
          <a:ln w="0">
            <a:noFill/>
          </a:ln>
        </p:spPr>
      </p:pic>
      <p:sp>
        <p:nvSpPr>
          <p:cNvPr id="139"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pic>
        <p:nvPicPr>
          <p:cNvPr id="140" name=""/>
          <p:cNvPicPr/>
          <p:nvPr/>
        </p:nvPicPr>
        <p:blipFill>
          <a:blip r:embed="rId3"/>
          <a:stretch/>
        </p:blipFill>
        <p:spPr>
          <a:xfrm>
            <a:off x="264600" y="1436400"/>
            <a:ext cx="9550800" cy="318600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42" name="PlaceHolder 2"/>
          <p:cNvSpPr>
            <a:spLocks noGrp="1"/>
          </p:cNvSpPr>
          <p:nvPr>
            <p:ph type="subTitle"/>
          </p:nvPr>
        </p:nvSpPr>
        <p:spPr>
          <a:xfrm>
            <a:off x="504000" y="1296720"/>
            <a:ext cx="9071640" cy="158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Calcul </a:t>
            </a:r>
            <a:r>
              <a:rPr lang="fr-FR" sz="2600" b="1" u="sng" strike="noStrike">
                <a:solidFill>
                  <a:srgbClr val="000000"/>
                </a:solidFill>
                <a:effectLst/>
                <a:uFillTx/>
                <a:latin typeface="Arial"/>
              </a:rPr>
              <a:t>simplifié</a:t>
            </a:r>
            <a:r>
              <a:rPr lang="fr-FR" sz="2600" b="0" u="none" strike="noStrike">
                <a:solidFill>
                  <a:srgbClr val="000000"/>
                </a:solidFill>
                <a:effectLst/>
                <a:uFillTx/>
                <a:latin typeface="Arial"/>
              </a:rPr>
              <a:t> du traitement brut pour tous les fonctionnaires </a:t>
            </a:r>
            <a:r>
              <a:rPr lang="fr-FR" sz="2600" b="0" i="1" u="none" strike="noStrike">
                <a:solidFill>
                  <a:srgbClr val="000000"/>
                </a:solidFill>
                <a:effectLst/>
                <a:uFillTx/>
                <a:latin typeface="Arial"/>
              </a:rPr>
              <a:t>(2nd degré, 1</a:t>
            </a:r>
            <a:r>
              <a:rPr lang="fr-FR" sz="2600" b="0" i="1" u="none" strike="noStrike" baseline="33000">
                <a:solidFill>
                  <a:srgbClr val="000000"/>
                </a:solidFill>
                <a:effectLst/>
                <a:uFillTx/>
                <a:latin typeface="Arial"/>
              </a:rPr>
              <a:t>er</a:t>
            </a:r>
            <a:r>
              <a:rPr lang="fr-FR" sz="2600" b="0" i="1" u="none" strike="noStrike">
                <a:solidFill>
                  <a:srgbClr val="000000"/>
                </a:solidFill>
                <a:effectLst/>
                <a:uFillTx/>
                <a:latin typeface="Arial"/>
              </a:rPr>
              <a:t> degré, AESH, perdir, …)</a:t>
            </a:r>
            <a:endParaRPr lang="fr-FR" sz="2600" b="0" u="none" strike="noStrike">
              <a:solidFill>
                <a:srgbClr val="000000"/>
              </a:solidFill>
              <a:effectLst/>
              <a:uFillTx/>
              <a:latin typeface="Arial"/>
            </a:endParaRPr>
          </a:p>
        </p:txBody>
      </p:sp>
      <p:pic>
        <p:nvPicPr>
          <p:cNvPr id="143" name="Image 54"/>
          <p:cNvPicPr/>
          <p:nvPr/>
        </p:nvPicPr>
        <p:blipFill>
          <a:blip r:embed="rId2"/>
          <a:stretch/>
        </p:blipFill>
        <p:spPr>
          <a:xfrm>
            <a:off x="648360" y="5049000"/>
            <a:ext cx="470880" cy="470880"/>
          </a:xfrm>
          <a:prstGeom prst="rect">
            <a:avLst/>
          </a:prstGeom>
          <a:noFill/>
          <a:ln w="0">
            <a:noFill/>
          </a:ln>
        </p:spPr>
      </p:pic>
      <p:sp>
        <p:nvSpPr>
          <p:cNvPr id="144" name=""/>
          <p:cNvSpPr/>
          <p:nvPr/>
        </p:nvSpPr>
        <p:spPr>
          <a:xfrm>
            <a:off x="180000" y="3060000"/>
            <a:ext cx="1980000" cy="1620000"/>
          </a:xfrm>
          <a:prstGeom prst="rect">
            <a:avLst/>
          </a:prstGeom>
          <a:solidFill>
            <a:srgbClr val="ffdbb6"/>
          </a:solidFill>
          <a:ln w="0">
            <a:solidFill>
              <a:srgbClr val="000000"/>
            </a:solidFill>
          </a:ln>
        </p:spPr>
        <p:style>
          <a:lnRef idx="0"/>
          <a:fillRef idx="0"/>
          <a:effectRef idx="0"/>
          <a:fontRef idx="minor"/>
        </p:style>
        <p:txBody>
          <a:bodyPr lIns="90000" rIns="90000" tIns="45000" bIns="45000" anchor="ctr">
            <a:noAutofit/>
          </a:bodyPr>
          <a:p>
            <a:pPr algn="ctr"/>
            <a:r>
              <a:rPr lang="fr-FR" sz="2800" b="0" u="none" strike="noStrike">
                <a:solidFill>
                  <a:srgbClr val="000000"/>
                </a:solidFill>
                <a:effectLst/>
                <a:uFillTx/>
                <a:latin typeface="Arial"/>
              </a:rPr>
              <a:t>Traitement mensuel net</a:t>
            </a:r>
            <a:endParaRPr lang="fr-FR" sz="2800" b="0" u="none" strike="noStrike">
              <a:solidFill>
                <a:srgbClr val="000000"/>
              </a:solidFill>
              <a:effectLst/>
              <a:uFillTx/>
              <a:latin typeface="Arial"/>
            </a:endParaRPr>
          </a:p>
        </p:txBody>
      </p:sp>
      <p:sp>
        <p:nvSpPr>
          <p:cNvPr id="145" name=""/>
          <p:cNvSpPr/>
          <p:nvPr/>
        </p:nvSpPr>
        <p:spPr>
          <a:xfrm>
            <a:off x="5220000" y="3060000"/>
            <a:ext cx="1980000" cy="162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Valeur du point d’indice </a:t>
            </a:r>
            <a:endParaRPr lang="fr-FR" sz="2800" b="0" u="none" strike="noStrike">
              <a:solidFill>
                <a:srgbClr val="000000"/>
              </a:solidFill>
              <a:effectLst/>
              <a:uFillTx/>
              <a:latin typeface="Arial"/>
            </a:endParaRPr>
          </a:p>
        </p:txBody>
      </p:sp>
      <p:sp>
        <p:nvSpPr>
          <p:cNvPr id="146" name=""/>
          <p:cNvSpPr/>
          <p:nvPr/>
        </p:nvSpPr>
        <p:spPr>
          <a:xfrm>
            <a:off x="2700000" y="3060000"/>
            <a:ext cx="1980000" cy="162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Indice </a:t>
            </a:r>
            <a:endParaRPr lang="fr-FR" sz="2800" b="0" u="none" strike="noStrike">
              <a:solidFill>
                <a:srgbClr val="000000"/>
              </a:solidFill>
              <a:effectLst/>
              <a:uFillTx/>
              <a:latin typeface="Arial"/>
            </a:endParaRPr>
          </a:p>
        </p:txBody>
      </p:sp>
      <p:sp>
        <p:nvSpPr>
          <p:cNvPr id="147" name=""/>
          <p:cNvSpPr/>
          <p:nvPr/>
        </p:nvSpPr>
        <p:spPr>
          <a:xfrm>
            <a:off x="7740000" y="3060000"/>
            <a:ext cx="2124000" cy="162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400" b="0" u="none" strike="noStrike">
                <a:solidFill>
                  <a:srgbClr val="000000"/>
                </a:solidFill>
                <a:effectLst/>
                <a:uFillTx/>
                <a:latin typeface="Arial"/>
              </a:rPr>
              <a:t>Retenues </a:t>
            </a:r>
            <a:endParaRPr lang="fr-FR" sz="2400" b="0" u="none" strike="noStrike">
              <a:solidFill>
                <a:srgbClr val="000000"/>
              </a:solidFill>
              <a:effectLst/>
              <a:uFillTx/>
              <a:latin typeface="Arial"/>
            </a:endParaRPr>
          </a:p>
          <a:p>
            <a:pPr algn="ctr">
              <a:lnSpc>
                <a:spcPct val="100000"/>
              </a:lnSpc>
            </a:pPr>
            <a:r>
              <a:rPr lang="fr-FR" sz="2400" b="0" i="1" u="none" strike="noStrike">
                <a:solidFill>
                  <a:srgbClr val="000000"/>
                </a:solidFill>
                <a:effectLst/>
                <a:uFillTx/>
                <a:latin typeface="Arial"/>
              </a:rPr>
              <a:t>(pensions, CSG, CRDS, RAFP,...)</a:t>
            </a:r>
            <a:endParaRPr lang="fr-FR" sz="2400" b="0" u="none" strike="noStrike">
              <a:solidFill>
                <a:srgbClr val="000000"/>
              </a:solidFill>
              <a:effectLst/>
              <a:uFillTx/>
              <a:latin typeface="Arial"/>
            </a:endParaRPr>
          </a:p>
        </p:txBody>
      </p:sp>
      <p:sp>
        <p:nvSpPr>
          <p:cNvPr id="148" name=""/>
          <p:cNvSpPr/>
          <p:nvPr/>
        </p:nvSpPr>
        <p:spPr>
          <a:xfrm>
            <a:off x="2160000" y="360000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a:t>
            </a:r>
            <a:endParaRPr lang="fr-FR" sz="4800" b="1" u="none" strike="noStrike">
              <a:solidFill>
                <a:srgbClr val="000000"/>
              </a:solidFill>
              <a:effectLst/>
              <a:uFillTx/>
              <a:latin typeface="Arial"/>
            </a:endParaRPr>
          </a:p>
        </p:txBody>
      </p:sp>
      <p:sp>
        <p:nvSpPr>
          <p:cNvPr id="149" name=""/>
          <p:cNvSpPr/>
          <p:nvPr/>
        </p:nvSpPr>
        <p:spPr>
          <a:xfrm>
            <a:off x="4680000" y="360000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x</a:t>
            </a:r>
            <a:endParaRPr lang="fr-FR" sz="4800" b="1" u="none" strike="noStrike">
              <a:solidFill>
                <a:srgbClr val="000000"/>
              </a:solidFill>
              <a:effectLst/>
              <a:uFillTx/>
              <a:latin typeface="Arial"/>
            </a:endParaRPr>
          </a:p>
        </p:txBody>
      </p:sp>
      <p:sp>
        <p:nvSpPr>
          <p:cNvPr id="150" name=""/>
          <p:cNvSpPr/>
          <p:nvPr/>
        </p:nvSpPr>
        <p:spPr>
          <a:xfrm>
            <a:off x="7220880" y="360036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a:t>
            </a:r>
            <a:endParaRPr lang="fr-FR" sz="4800" b="1" u="none" strike="noStrike">
              <a:solidFill>
                <a:srgbClr val="000000"/>
              </a:solidFill>
              <a:effectLst/>
              <a:uFillTx/>
              <a:latin typeface="Arial"/>
            </a:endParaRPr>
          </a:p>
        </p:txBody>
      </p:sp>
      <p:sp>
        <p:nvSpPr>
          <p:cNvPr id="151"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53" name="PlaceHolder 2"/>
          <p:cNvSpPr>
            <a:spLocks noGrp="1"/>
          </p:cNvSpPr>
          <p:nvPr>
            <p:ph type="subTitle"/>
          </p:nvPr>
        </p:nvSpPr>
        <p:spPr>
          <a:xfrm>
            <a:off x="504000" y="1296720"/>
            <a:ext cx="9071640" cy="68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Les indices : variables par échelon, emploi et grade</a:t>
            </a:r>
            <a:endParaRPr lang="fr-FR" sz="2600" b="0" u="none" strike="noStrike">
              <a:solidFill>
                <a:srgbClr val="000000"/>
              </a:solidFill>
              <a:effectLst/>
              <a:uFillTx/>
              <a:latin typeface="Arial"/>
            </a:endParaRPr>
          </a:p>
        </p:txBody>
      </p:sp>
      <p:pic>
        <p:nvPicPr>
          <p:cNvPr id="154" name="Image 5"/>
          <p:cNvPicPr/>
          <p:nvPr/>
        </p:nvPicPr>
        <p:blipFill>
          <a:blip r:embed="rId2"/>
          <a:stretch/>
        </p:blipFill>
        <p:spPr>
          <a:xfrm>
            <a:off x="648360" y="5049000"/>
            <a:ext cx="470880" cy="470880"/>
          </a:xfrm>
          <a:prstGeom prst="rect">
            <a:avLst/>
          </a:prstGeom>
          <a:noFill/>
          <a:ln w="0">
            <a:noFill/>
          </a:ln>
        </p:spPr>
      </p:pic>
      <p:pic>
        <p:nvPicPr>
          <p:cNvPr id="155" name=""/>
          <p:cNvPicPr/>
          <p:nvPr/>
        </p:nvPicPr>
        <p:blipFill>
          <a:blip r:embed="rId3"/>
          <a:srcRect l="3569" t="0" r="5355" b="0"/>
          <a:stretch/>
        </p:blipFill>
        <p:spPr>
          <a:xfrm>
            <a:off x="504000" y="2088000"/>
            <a:ext cx="9072000" cy="1080000"/>
          </a:xfrm>
          <a:prstGeom prst="rect">
            <a:avLst/>
          </a:prstGeom>
          <a:noFill/>
          <a:ln w="0">
            <a:noFill/>
          </a:ln>
        </p:spPr>
      </p:pic>
      <p:graphicFrame>
        <p:nvGraphicFramePr>
          <p:cNvPr id="156" name=""/>
          <p:cNvGraphicFramePr/>
          <p:nvPr/>
        </p:nvGraphicFramePr>
        <p:xfrm>
          <a:off x="504000" y="3204720"/>
          <a:ext cx="9072000" cy="1632600"/>
        </p:xfrm>
        <a:graphic>
          <a:graphicData uri="http://schemas.openxmlformats.org/drawingml/2006/table">
            <a:tbl>
              <a:tblPr/>
              <a:tblGrid>
                <a:gridCol w="1007280"/>
                <a:gridCol w="1007280"/>
                <a:gridCol w="1007280"/>
                <a:gridCol w="1007280"/>
                <a:gridCol w="1007280"/>
                <a:gridCol w="1007280"/>
                <a:gridCol w="1007280"/>
                <a:gridCol w="1007280"/>
                <a:gridCol w="1014120"/>
              </a:tblGrid>
              <a:tr h="719640">
                <a:tc>
                  <a:txBody>
                    <a:bodyPr lIns="90000" rIns="90000" tIns="46800" bIns="46800" anchor="ctr">
                      <a:noAutofit/>
                    </a:bodyPr>
                    <a:p>
                      <a:pPr algn="ctr"/>
                      <a:r>
                        <a:rPr lang="fr-FR" sz="1800" b="0" u="none" strike="noStrike">
                          <a:solidFill>
                            <a:srgbClr val="000000"/>
                          </a:solidFill>
                          <a:effectLst/>
                          <a:uFillTx/>
                          <a:latin typeface="Arial"/>
                        </a:rPr>
                        <a:t>Grade</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PE classe normale</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AESH 100 %</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AESH 62 %</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2nd D certifié classe N</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2nd D agrégé classe N</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CPE classe N</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IEN classe N</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600" b="0" u="none" strike="noStrike">
                          <a:solidFill>
                            <a:srgbClr val="000000"/>
                          </a:solidFill>
                          <a:effectLst/>
                          <a:uFillTx/>
                          <a:latin typeface="Arial"/>
                        </a:rPr>
                        <a:t>Per Dir classe N</a:t>
                      </a:r>
                      <a:endParaRPr lang="fr-FR" sz="16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720360">
                <a:tc>
                  <a:txBody>
                    <a:bodyPr lIns="90000" rIns="90000" tIns="46800" bIns="46800" anchor="ctr">
                      <a:noAutofit/>
                    </a:bodyPr>
                    <a:p>
                      <a:pPr algn="ctr"/>
                      <a:r>
                        <a:rPr lang="fr-FR" sz="1800" b="0" u="none" strike="noStrike">
                          <a:solidFill>
                            <a:srgbClr val="000000"/>
                          </a:solidFill>
                          <a:effectLst/>
                          <a:uFillTx/>
                          <a:latin typeface="Arial"/>
                        </a:rPr>
                        <a:t>Indice, échelon  1</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395</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371</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371</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444</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525</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444</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670</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90000" rIns="90000" tIns="46800" bIns="46800" anchor="ctr">
                      <a:noAutofit/>
                    </a:bodyPr>
                    <a:p>
                      <a:pPr algn="ctr"/>
                      <a:r>
                        <a:rPr lang="fr-FR" sz="1800" b="0" u="none" strike="noStrike">
                          <a:solidFill>
                            <a:srgbClr val="000000"/>
                          </a:solidFill>
                          <a:effectLst/>
                          <a:uFillTx/>
                          <a:latin typeface="Arial"/>
                        </a:rPr>
                        <a:t>573</a:t>
                      </a:r>
                      <a:endParaRPr lang="fr-FR" sz="1800" b="0" u="none" strike="noStrike">
                        <a:solidFill>
                          <a:srgbClr val="000000"/>
                        </a:solidFill>
                        <a:effectLst/>
                        <a:uFillTx/>
                        <a:latin typeface="Arial"/>
                      </a:endParaRPr>
                    </a:p>
                  </a:txBody>
                  <a:tcPr anchor="ctr" marL="90000" marR="90000" marT="46800" marB="468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bl>
          </a:graphicData>
        </a:graphic>
      </p:graphicFrame>
      <p:sp>
        <p:nvSpPr>
          <p:cNvPr id="157"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59" name="PlaceHolder 2"/>
          <p:cNvSpPr>
            <a:spLocks noGrp="1"/>
          </p:cNvSpPr>
          <p:nvPr>
            <p:ph type="subTitle"/>
          </p:nvPr>
        </p:nvSpPr>
        <p:spPr>
          <a:xfrm>
            <a:off x="504000" y="1296720"/>
            <a:ext cx="9071640" cy="158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Depuis juillet 2023 :</a:t>
            </a:r>
            <a:endParaRPr lang="fr-FR" sz="2600" b="0" u="none" strike="noStrike">
              <a:solidFill>
                <a:srgbClr val="000000"/>
              </a:solidFill>
              <a:effectLst/>
              <a:uFillTx/>
              <a:latin typeface="Arial"/>
            </a:endParaRPr>
          </a:p>
          <a:p>
            <a:pPr indent="0" algn="ctr">
              <a:buNone/>
            </a:pPr>
            <a:endParaRPr lang="fr-FR" sz="2600" b="0" u="none" strike="noStrike">
              <a:solidFill>
                <a:srgbClr val="000000"/>
              </a:solidFill>
              <a:effectLst/>
              <a:uFillTx/>
              <a:latin typeface="Arial"/>
            </a:endParaRPr>
          </a:p>
          <a:p>
            <a:pPr indent="0" algn="ctr">
              <a:buNone/>
            </a:pPr>
            <a:r>
              <a:rPr lang="fr-FR" sz="2600" b="1" u="none" strike="noStrike">
                <a:solidFill>
                  <a:srgbClr val="000000"/>
                </a:solidFill>
                <a:effectLst/>
                <a:uFillTx/>
                <a:latin typeface="Arial"/>
              </a:rPr>
              <a:t>Valeur du point d’indice : 4,9227833 €</a:t>
            </a:r>
            <a:endParaRPr lang="fr-FR" sz="2600" b="0" u="none" strike="noStrike">
              <a:solidFill>
                <a:srgbClr val="000000"/>
              </a:solidFill>
              <a:effectLst/>
              <a:uFillTx/>
              <a:latin typeface="Arial"/>
            </a:endParaRPr>
          </a:p>
          <a:p>
            <a:pPr indent="0" algn="ctr">
              <a:buNone/>
            </a:pPr>
            <a:endParaRPr lang="fr-FR" sz="2600" b="0" u="none" strike="noStrike">
              <a:solidFill>
                <a:srgbClr val="000000"/>
              </a:solidFill>
              <a:effectLst/>
              <a:uFillTx/>
              <a:latin typeface="Arial"/>
            </a:endParaRPr>
          </a:p>
        </p:txBody>
      </p:sp>
      <p:pic>
        <p:nvPicPr>
          <p:cNvPr id="160" name="Image 3"/>
          <p:cNvPicPr/>
          <p:nvPr/>
        </p:nvPicPr>
        <p:blipFill>
          <a:blip r:embed="rId2"/>
          <a:stretch/>
        </p:blipFill>
        <p:spPr>
          <a:xfrm>
            <a:off x="648360" y="5049000"/>
            <a:ext cx="470880" cy="470880"/>
          </a:xfrm>
          <a:prstGeom prst="rect">
            <a:avLst/>
          </a:prstGeom>
          <a:noFill/>
          <a:ln w="0">
            <a:noFill/>
          </a:ln>
        </p:spPr>
      </p:pic>
      <p:pic>
        <p:nvPicPr>
          <p:cNvPr id="161" name=""/>
          <p:cNvPicPr/>
          <p:nvPr/>
        </p:nvPicPr>
        <p:blipFill>
          <a:blip r:embed="rId3"/>
          <a:srcRect l="0" t="32662" r="-238" b="0"/>
          <a:stretch/>
        </p:blipFill>
        <p:spPr>
          <a:xfrm>
            <a:off x="190080" y="2689920"/>
            <a:ext cx="5586840" cy="1894320"/>
          </a:xfrm>
          <a:prstGeom prst="rect">
            <a:avLst/>
          </a:prstGeom>
          <a:noFill/>
          <a:ln w="0">
            <a:noFill/>
          </a:ln>
        </p:spPr>
      </p:pic>
      <p:sp>
        <p:nvSpPr>
          <p:cNvPr id="162" name=""/>
          <p:cNvSpPr txBox="1"/>
          <p:nvPr/>
        </p:nvSpPr>
        <p:spPr>
          <a:xfrm>
            <a:off x="6243480" y="2861640"/>
            <a:ext cx="3420000" cy="1626120"/>
          </a:xfrm>
          <a:prstGeom prst="rect">
            <a:avLst/>
          </a:prstGeom>
          <a:solidFill>
            <a:srgbClr val="ffffff"/>
          </a:solidFill>
          <a:ln w="0">
            <a:solidFill>
              <a:srgbClr val="000000"/>
            </a:solidFill>
          </a:ln>
        </p:spPr>
        <p:txBody>
          <a:bodyPr lIns="90000" rIns="90000" tIns="45000" bIns="45000" anchor="ctr">
            <a:spAutoFit/>
          </a:bodyPr>
          <a:p>
            <a:r>
              <a:rPr lang="fr-FR" sz="1800" b="0" u="none" strike="noStrike">
                <a:solidFill>
                  <a:srgbClr val="000000"/>
                </a:solidFill>
                <a:effectLst/>
                <a:uFillTx/>
                <a:latin typeface="Arial"/>
              </a:rPr>
              <a:t>Évolution du point d’indice annuel (valeur x12) depuis 2009</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Valeur du point gelé depuis 2023 !</a:t>
            </a:r>
            <a:endParaRPr lang="fr-FR" sz="1800" b="0" u="none" strike="noStrike">
              <a:solidFill>
                <a:srgbClr val="000000"/>
              </a:solidFill>
              <a:effectLst/>
              <a:uFillTx/>
              <a:latin typeface="Arial"/>
            </a:endParaRPr>
          </a:p>
        </p:txBody>
      </p:sp>
      <p:sp>
        <p:nvSpPr>
          <p:cNvPr id="163" name=""/>
          <p:cNvSpPr/>
          <p:nvPr/>
        </p:nvSpPr>
        <p:spPr>
          <a:xfrm flipH="1">
            <a:off x="5713920" y="3737880"/>
            <a:ext cx="540000" cy="0"/>
          </a:xfrm>
          <a:prstGeom prst="line">
            <a:avLst/>
          </a:prstGeom>
          <a:ln w="36000">
            <a:solidFill>
              <a:srgbClr val="3465a4"/>
            </a:solidFill>
            <a:round/>
            <a:tailEnd len="med" type="triangle" w="med"/>
          </a:ln>
        </p:spPr>
        <p:style>
          <a:lnRef idx="0"/>
          <a:fillRef idx="0"/>
          <a:effectRef idx="0"/>
          <a:fontRef idx="minor"/>
        </p:style>
        <p:txBody>
          <a:bodyPr lIns="108000" rIns="108000" tIns="-63000" bIns="-63000" anchor="ctr">
            <a:noAutofit/>
          </a:bodyPr>
          <a:p>
            <a:endParaRPr lang="fr-FR" sz="1800" b="0" u="none" strike="noStrike">
              <a:solidFill>
                <a:srgbClr val="000000"/>
              </a:solidFill>
              <a:effectLst/>
              <a:uFillTx/>
              <a:latin typeface="Arial"/>
            </a:endParaRPr>
          </a:p>
        </p:txBody>
      </p:sp>
      <p:sp>
        <p:nvSpPr>
          <p:cNvPr id="164"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66" name="PlaceHolder 2"/>
          <p:cNvSpPr>
            <a:spLocks noGrp="1"/>
          </p:cNvSpPr>
          <p:nvPr>
            <p:ph type="subTitle"/>
          </p:nvPr>
        </p:nvSpPr>
        <p:spPr>
          <a:xfrm>
            <a:off x="504000" y="1297080"/>
            <a:ext cx="9071640" cy="5032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Les retenues : la pension civile </a:t>
            </a:r>
            <a:endParaRPr lang="fr-FR" sz="2800" b="0" u="none" strike="noStrike">
              <a:solidFill>
                <a:srgbClr val="000000"/>
              </a:solidFill>
              <a:effectLst/>
              <a:uFillTx/>
              <a:latin typeface="Arial"/>
            </a:endParaRPr>
          </a:p>
        </p:txBody>
      </p:sp>
      <p:pic>
        <p:nvPicPr>
          <p:cNvPr id="167" name="Image 10"/>
          <p:cNvPicPr/>
          <p:nvPr/>
        </p:nvPicPr>
        <p:blipFill>
          <a:blip r:embed="rId2"/>
          <a:stretch/>
        </p:blipFill>
        <p:spPr>
          <a:xfrm>
            <a:off x="648360" y="5049000"/>
            <a:ext cx="470880" cy="470880"/>
          </a:xfrm>
          <a:prstGeom prst="rect">
            <a:avLst/>
          </a:prstGeom>
          <a:noFill/>
          <a:ln w="0">
            <a:noFill/>
          </a:ln>
        </p:spPr>
      </p:pic>
      <p:sp>
        <p:nvSpPr>
          <p:cNvPr id="168" name=""/>
          <p:cNvSpPr/>
          <p:nvPr/>
        </p:nvSpPr>
        <p:spPr>
          <a:xfrm>
            <a:off x="1080000" y="2340000"/>
            <a:ext cx="3240000" cy="234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Pension civile : cotisation retraite, 11,10 % de la totalité du salaire brut</a:t>
            </a:r>
            <a:endParaRPr lang="fr-FR" sz="2800" b="0" u="none" strike="noStrike">
              <a:solidFill>
                <a:srgbClr val="000000"/>
              </a:solidFill>
              <a:effectLst/>
              <a:uFillTx/>
              <a:latin typeface="Arial"/>
            </a:endParaRPr>
          </a:p>
        </p:txBody>
      </p:sp>
      <p:pic>
        <p:nvPicPr>
          <p:cNvPr id="169" name=""/>
          <p:cNvPicPr/>
          <p:nvPr/>
        </p:nvPicPr>
        <p:blipFill>
          <a:blip r:embed="rId3"/>
          <a:stretch/>
        </p:blipFill>
        <p:spPr>
          <a:xfrm>
            <a:off x="5799600" y="2025720"/>
            <a:ext cx="3200400" cy="2834280"/>
          </a:xfrm>
          <a:prstGeom prst="rect">
            <a:avLst/>
          </a:prstGeom>
          <a:noFill/>
          <a:ln w="0">
            <a:noFill/>
          </a:ln>
        </p:spPr>
      </p:pic>
      <p:sp>
        <p:nvSpPr>
          <p:cNvPr id="170"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72" name="PlaceHolder 2"/>
          <p:cNvSpPr>
            <a:spLocks noGrp="1"/>
          </p:cNvSpPr>
          <p:nvPr>
            <p:ph type="subTitle"/>
          </p:nvPr>
        </p:nvSpPr>
        <p:spPr>
          <a:xfrm>
            <a:off x="504000" y="1296720"/>
            <a:ext cx="9071640" cy="50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Les retenues : la CSG, contribution sociale généralisée</a:t>
            </a:r>
            <a:endParaRPr lang="fr-FR" sz="2600" b="0" u="none" strike="noStrike">
              <a:solidFill>
                <a:srgbClr val="000000"/>
              </a:solidFill>
              <a:effectLst/>
              <a:uFillTx/>
              <a:latin typeface="Arial"/>
            </a:endParaRPr>
          </a:p>
        </p:txBody>
      </p:sp>
      <p:pic>
        <p:nvPicPr>
          <p:cNvPr id="173" name="Image 8"/>
          <p:cNvPicPr/>
          <p:nvPr/>
        </p:nvPicPr>
        <p:blipFill>
          <a:blip r:embed="rId2"/>
          <a:stretch/>
        </p:blipFill>
        <p:spPr>
          <a:xfrm>
            <a:off x="648360" y="5049000"/>
            <a:ext cx="470880" cy="470880"/>
          </a:xfrm>
          <a:prstGeom prst="rect">
            <a:avLst/>
          </a:prstGeom>
          <a:noFill/>
          <a:ln w="0">
            <a:noFill/>
          </a:ln>
        </p:spPr>
      </p:pic>
      <p:pic>
        <p:nvPicPr>
          <p:cNvPr id="174" name=""/>
          <p:cNvPicPr/>
          <p:nvPr/>
        </p:nvPicPr>
        <p:blipFill>
          <a:blip r:embed="rId3"/>
          <a:srcRect l="0" t="0" r="5" b="11074"/>
          <a:stretch/>
        </p:blipFill>
        <p:spPr>
          <a:xfrm>
            <a:off x="720000" y="1896480"/>
            <a:ext cx="5186880" cy="2963520"/>
          </a:xfrm>
          <a:prstGeom prst="rect">
            <a:avLst/>
          </a:prstGeom>
          <a:noFill/>
          <a:ln w="0">
            <a:noFill/>
          </a:ln>
        </p:spPr>
      </p:pic>
      <p:sp>
        <p:nvSpPr>
          <p:cNvPr id="175" name=""/>
          <p:cNvSpPr txBox="1"/>
          <p:nvPr/>
        </p:nvSpPr>
        <p:spPr>
          <a:xfrm>
            <a:off x="6156000" y="1887120"/>
            <a:ext cx="3420000" cy="316188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L a CSG a été créée par la loi de finances de 1991 (sous le gouvernement de Michel Rocard).  </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L’argument qui a prévalu à la création de la CSG était de « diversifier » le financement de la protection sociale.</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Le taux de CSG, de 1,1 % à l’origine, n’a cessé d’augmenter, jusqu’à 9,2 % actuellement.</a:t>
            </a:r>
            <a:endParaRPr lang="fr-FR" sz="1800" b="0" u="none" strike="noStrike">
              <a:solidFill>
                <a:srgbClr val="000000"/>
              </a:solidFill>
              <a:effectLst/>
              <a:uFillTx/>
              <a:latin typeface="Arial"/>
            </a:endParaRPr>
          </a:p>
        </p:txBody>
      </p:sp>
      <p:sp>
        <p:nvSpPr>
          <p:cNvPr id="176"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177"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78" name="PlaceHolder 2"/>
          <p:cNvSpPr>
            <a:spLocks noGrp="1"/>
          </p:cNvSpPr>
          <p:nvPr>
            <p:ph type="subTitle"/>
          </p:nvPr>
        </p:nvSpPr>
        <p:spPr>
          <a:xfrm>
            <a:off x="504000" y="1152000"/>
            <a:ext cx="9071640" cy="7930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Les retenues : CRDS, </a:t>
            </a:r>
            <a:endParaRPr lang="fr-FR" sz="2800" b="0" u="none" strike="noStrike">
              <a:solidFill>
                <a:srgbClr val="000000"/>
              </a:solidFill>
              <a:effectLst/>
              <a:uFillTx/>
              <a:latin typeface="Arial"/>
            </a:endParaRPr>
          </a:p>
          <a:p>
            <a:pPr indent="0" algn="ctr">
              <a:buNone/>
            </a:pPr>
            <a:r>
              <a:rPr lang="fr-FR" sz="2800" b="0" u="none" strike="noStrike">
                <a:solidFill>
                  <a:srgbClr val="000000"/>
                </a:solidFill>
                <a:effectLst/>
                <a:uFillTx/>
                <a:latin typeface="Arial"/>
              </a:rPr>
              <a:t> Contribution au Remboursement de la Dette Sociale</a:t>
            </a:r>
            <a:endParaRPr lang="fr-FR" sz="2800" b="0" u="none" strike="noStrike">
              <a:solidFill>
                <a:srgbClr val="000000"/>
              </a:solidFill>
              <a:effectLst/>
              <a:uFillTx/>
              <a:latin typeface="Arial"/>
            </a:endParaRPr>
          </a:p>
        </p:txBody>
      </p:sp>
      <p:pic>
        <p:nvPicPr>
          <p:cNvPr id="179" name="Image 7"/>
          <p:cNvPicPr/>
          <p:nvPr/>
        </p:nvPicPr>
        <p:blipFill>
          <a:blip r:embed="rId2"/>
          <a:stretch/>
        </p:blipFill>
        <p:spPr>
          <a:xfrm>
            <a:off x="648360" y="5049000"/>
            <a:ext cx="470880" cy="470880"/>
          </a:xfrm>
          <a:prstGeom prst="rect">
            <a:avLst/>
          </a:prstGeom>
          <a:noFill/>
          <a:ln w="0">
            <a:noFill/>
          </a:ln>
        </p:spPr>
      </p:pic>
      <p:sp>
        <p:nvSpPr>
          <p:cNvPr id="180" name=""/>
          <p:cNvSpPr txBox="1"/>
          <p:nvPr/>
        </p:nvSpPr>
        <p:spPr>
          <a:xfrm>
            <a:off x="4320000" y="2210040"/>
            <a:ext cx="5040000" cy="264996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 La CRDS est créée par l’ordonnance du 24 janvier 1996, dans le cadre du plan Juppé, pour combler le déficit de la Sécurité sociale.</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Instauré à l’origine pour une période de treize ans, soit jusqu’au 31 décembre 2009, ce prélèvement n’en finit pas d’être prolongé. Il devait s’arrêter en 2024, à extinction de la dette sociale, mais il est maintenu jusqu’en 2033. Au moins.</a:t>
            </a:r>
            <a:endParaRPr lang="fr-FR" sz="1800" b="0" u="none" strike="noStrike">
              <a:solidFill>
                <a:srgbClr val="000000"/>
              </a:solidFill>
              <a:effectLst/>
              <a:uFillTx/>
              <a:latin typeface="Arial"/>
            </a:endParaRPr>
          </a:p>
        </p:txBody>
      </p:sp>
      <p:sp>
        <p:nvSpPr>
          <p:cNvPr id="181" name=""/>
          <p:cNvSpPr/>
          <p:nvPr/>
        </p:nvSpPr>
        <p:spPr>
          <a:xfrm>
            <a:off x="720000" y="2340000"/>
            <a:ext cx="3240000" cy="234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CRDS = 0,5 % du salaire </a:t>
            </a:r>
            <a:endParaRPr lang="fr-FR" sz="2800" b="0" u="none" strike="noStrike">
              <a:solidFill>
                <a:srgbClr val="000000"/>
              </a:solidFill>
              <a:effectLst/>
              <a:uFillTx/>
              <a:latin typeface="Arial"/>
            </a:endParaRPr>
          </a:p>
        </p:txBody>
      </p:sp>
      <p:sp>
        <p:nvSpPr>
          <p:cNvPr id="182"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83"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84" name="PlaceHolder 2"/>
          <p:cNvSpPr>
            <a:spLocks noGrp="1"/>
          </p:cNvSpPr>
          <p:nvPr>
            <p:ph type="subTitle"/>
          </p:nvPr>
        </p:nvSpPr>
        <p:spPr>
          <a:xfrm>
            <a:off x="504000" y="1296720"/>
            <a:ext cx="9071640" cy="50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À savoir : CSG et CRDS sur 98,25 % du salaire brut</a:t>
            </a:r>
            <a:endParaRPr lang="fr-FR" sz="2600" b="0" u="none" strike="noStrike">
              <a:solidFill>
                <a:srgbClr val="000000"/>
              </a:solidFill>
              <a:effectLst/>
              <a:uFillTx/>
              <a:latin typeface="Arial"/>
            </a:endParaRPr>
          </a:p>
        </p:txBody>
      </p:sp>
      <p:pic>
        <p:nvPicPr>
          <p:cNvPr id="185" name="Image 4"/>
          <p:cNvPicPr/>
          <p:nvPr/>
        </p:nvPicPr>
        <p:blipFill>
          <a:blip r:embed="rId2"/>
          <a:stretch/>
        </p:blipFill>
        <p:spPr>
          <a:xfrm>
            <a:off x="648360" y="5049000"/>
            <a:ext cx="470880" cy="470880"/>
          </a:xfrm>
          <a:prstGeom prst="rect">
            <a:avLst/>
          </a:prstGeom>
          <a:noFill/>
          <a:ln w="0">
            <a:noFill/>
          </a:ln>
        </p:spPr>
      </p:pic>
      <p:pic>
        <p:nvPicPr>
          <p:cNvPr id="186" name=""/>
          <p:cNvPicPr/>
          <p:nvPr/>
        </p:nvPicPr>
        <p:blipFill>
          <a:blip r:embed="rId3"/>
          <a:srcRect l="0" t="0" r="4425" b="0"/>
          <a:stretch/>
        </p:blipFill>
        <p:spPr>
          <a:xfrm>
            <a:off x="462240" y="2714040"/>
            <a:ext cx="9072000" cy="1274400"/>
          </a:xfrm>
          <a:prstGeom prst="rect">
            <a:avLst/>
          </a:prstGeom>
          <a:noFill/>
          <a:ln w="0">
            <a:noFill/>
          </a:ln>
        </p:spPr>
      </p:pic>
      <p:pic>
        <p:nvPicPr>
          <p:cNvPr id="187" name=""/>
          <p:cNvPicPr/>
          <p:nvPr/>
        </p:nvPicPr>
        <p:blipFill>
          <a:blip r:embed="rId4"/>
          <a:srcRect l="0" t="0" r="6469" b="0"/>
          <a:stretch/>
        </p:blipFill>
        <p:spPr>
          <a:xfrm>
            <a:off x="462240" y="1933200"/>
            <a:ext cx="9077400" cy="780840"/>
          </a:xfrm>
          <a:prstGeom prst="rect">
            <a:avLst/>
          </a:prstGeom>
          <a:noFill/>
          <a:ln w="0">
            <a:noFill/>
          </a:ln>
        </p:spPr>
      </p:pic>
      <p:sp>
        <p:nvSpPr>
          <p:cNvPr id="188"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190" name="PlaceHolder 2"/>
          <p:cNvSpPr>
            <a:spLocks noGrp="1"/>
          </p:cNvSpPr>
          <p:nvPr>
            <p:ph type="subTitle"/>
          </p:nvPr>
        </p:nvSpPr>
        <p:spPr>
          <a:xfrm>
            <a:off x="504000" y="1194120"/>
            <a:ext cx="9071640" cy="7858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Les autres  retenues : </a:t>
            </a:r>
            <a:endParaRPr lang="fr-FR" sz="2800" b="0" u="none" strike="noStrike">
              <a:solidFill>
                <a:srgbClr val="000000"/>
              </a:solidFill>
              <a:effectLst/>
              <a:uFillTx/>
              <a:latin typeface="Arial"/>
            </a:endParaRPr>
          </a:p>
        </p:txBody>
      </p:sp>
      <p:pic>
        <p:nvPicPr>
          <p:cNvPr id="191" name="Image 9"/>
          <p:cNvPicPr/>
          <p:nvPr/>
        </p:nvPicPr>
        <p:blipFill>
          <a:blip r:embed="rId2"/>
          <a:stretch/>
        </p:blipFill>
        <p:spPr>
          <a:xfrm>
            <a:off x="648360" y="5049000"/>
            <a:ext cx="470880" cy="470880"/>
          </a:xfrm>
          <a:prstGeom prst="rect">
            <a:avLst/>
          </a:prstGeom>
          <a:noFill/>
          <a:ln w="0">
            <a:noFill/>
          </a:ln>
        </p:spPr>
      </p:pic>
      <p:sp>
        <p:nvSpPr>
          <p:cNvPr id="192" name=""/>
          <p:cNvSpPr/>
          <p:nvPr/>
        </p:nvSpPr>
        <p:spPr>
          <a:xfrm>
            <a:off x="4140000" y="2340000"/>
            <a:ext cx="3240000" cy="234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Transfert prime-point : </a:t>
            </a:r>
            <a:r>
              <a:rPr lang="fr-FR" sz="2100" b="0" u="none" strike="noStrike">
                <a:solidFill>
                  <a:srgbClr val="000000"/>
                </a:solidFill>
                <a:effectLst/>
                <a:uFillTx/>
                <a:latin typeface="Arial"/>
              </a:rPr>
              <a:t>suite au PPCR, une partie des anciennes primes est transformée en points ;</a:t>
            </a:r>
            <a:br>
              <a:rPr sz="2100"/>
            </a:br>
            <a:r>
              <a:rPr lang="fr-FR" sz="2100" b="0" u="none" strike="noStrike">
                <a:solidFill>
                  <a:srgbClr val="000000"/>
                </a:solidFill>
                <a:effectLst/>
                <a:uFillTx/>
                <a:latin typeface="Arial"/>
              </a:rPr>
              <a:t>total, environ 32€ </a:t>
            </a:r>
            <a:endParaRPr lang="fr-FR" sz="2100" b="0" u="none" strike="noStrike">
              <a:solidFill>
                <a:srgbClr val="000000"/>
              </a:solidFill>
              <a:effectLst/>
              <a:uFillTx/>
              <a:latin typeface="Arial"/>
            </a:endParaRPr>
          </a:p>
        </p:txBody>
      </p:sp>
      <p:sp>
        <p:nvSpPr>
          <p:cNvPr id="193" name=""/>
          <p:cNvSpPr/>
          <p:nvPr/>
        </p:nvSpPr>
        <p:spPr>
          <a:xfrm>
            <a:off x="576000" y="2340000"/>
            <a:ext cx="3240000" cy="234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RAFP = 5 % des primes, indemnités, H supp (max de 20 % du salaire brut) </a:t>
            </a:r>
            <a:endParaRPr lang="fr-FR" sz="2800" b="0" u="none" strike="noStrike">
              <a:solidFill>
                <a:srgbClr val="000000"/>
              </a:solidFill>
              <a:effectLst/>
              <a:uFillTx/>
              <a:latin typeface="Arial"/>
            </a:endParaRPr>
          </a:p>
        </p:txBody>
      </p:sp>
      <p:sp>
        <p:nvSpPr>
          <p:cNvPr id="194" name=""/>
          <p:cNvSpPr/>
          <p:nvPr/>
        </p:nvSpPr>
        <p:spPr>
          <a:xfrm>
            <a:off x="7560000" y="2340000"/>
            <a:ext cx="2160000" cy="234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800" b="0" u="none" strike="noStrike">
                <a:solidFill>
                  <a:srgbClr val="000000"/>
                </a:solidFill>
                <a:effectLst/>
                <a:uFillTx/>
                <a:latin typeface="Arial"/>
              </a:rPr>
              <a:t>Cotisation MGEN : </a:t>
            </a:r>
            <a:endParaRPr lang="fr-FR" sz="1800" b="0" u="none" strike="noStrike">
              <a:solidFill>
                <a:srgbClr val="000000"/>
              </a:solidFill>
              <a:effectLst/>
              <a:uFillTx/>
              <a:latin typeface="Arial"/>
            </a:endParaRPr>
          </a:p>
          <a:p>
            <a:pPr algn="ctr">
              <a:lnSpc>
                <a:spcPct val="100000"/>
              </a:lnSpc>
            </a:pPr>
            <a:r>
              <a:rPr lang="fr-FR" sz="1800" b="0" u="none" strike="noStrike">
                <a:solidFill>
                  <a:srgbClr val="000000"/>
                </a:solidFill>
                <a:effectLst/>
                <a:uFillTx/>
                <a:latin typeface="Arial"/>
              </a:rPr>
              <a:t>Protection Sociale Complémentaire,  cotisation de base variable en fonction de l’indice</a:t>
            </a:r>
            <a:endParaRPr lang="fr-FR" sz="1800" b="0" u="none" strike="noStrike">
              <a:solidFill>
                <a:srgbClr val="000000"/>
              </a:solidFill>
              <a:effectLst/>
              <a:uFillTx/>
              <a:latin typeface="Arial"/>
            </a:endParaRPr>
          </a:p>
        </p:txBody>
      </p:sp>
      <p:sp>
        <p:nvSpPr>
          <p:cNvPr id="195"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pic>
        <p:nvPicPr>
          <p:cNvPr id="197" name="Image 11"/>
          <p:cNvPicPr/>
          <p:nvPr/>
        </p:nvPicPr>
        <p:blipFill>
          <a:blip r:embed="rId2"/>
          <a:stretch/>
        </p:blipFill>
        <p:spPr>
          <a:xfrm>
            <a:off x="648360" y="5049000"/>
            <a:ext cx="470880" cy="470880"/>
          </a:xfrm>
          <a:prstGeom prst="rect">
            <a:avLst/>
          </a:prstGeom>
          <a:noFill/>
          <a:ln w="0">
            <a:noFill/>
          </a:ln>
        </p:spPr>
      </p:pic>
      <p:sp>
        <p:nvSpPr>
          <p:cNvPr id="198"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pic>
        <p:nvPicPr>
          <p:cNvPr id="199" name=""/>
          <p:cNvPicPr/>
          <p:nvPr/>
        </p:nvPicPr>
        <p:blipFill>
          <a:blip r:embed="rId3"/>
          <a:stretch/>
        </p:blipFill>
        <p:spPr>
          <a:xfrm>
            <a:off x="199440" y="1260000"/>
            <a:ext cx="9520560" cy="3600000"/>
          </a:xfrm>
          <a:prstGeom prst="rect">
            <a:avLst/>
          </a:prstGeom>
          <a:noFill/>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généralités et point d’indice</a:t>
            </a:r>
            <a:endParaRPr lang="fr-FR" sz="2600" b="0" u="none" strike="noStrike">
              <a:solidFill>
                <a:srgbClr val="ffffff"/>
              </a:solidFill>
              <a:effectLst/>
              <a:uFillTx/>
              <a:latin typeface="Arial"/>
            </a:endParaRPr>
          </a:p>
        </p:txBody>
      </p:sp>
      <p:sp>
        <p:nvSpPr>
          <p:cNvPr id="201" name="PlaceHolder 2"/>
          <p:cNvSpPr>
            <a:spLocks noGrp="1"/>
          </p:cNvSpPr>
          <p:nvPr>
            <p:ph type="subTitle"/>
          </p:nvPr>
        </p:nvSpPr>
        <p:spPr>
          <a:xfrm>
            <a:off x="504000" y="1269360"/>
            <a:ext cx="9071640" cy="143064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Exemple </a:t>
            </a:r>
            <a:r>
              <a:rPr lang="fr-FR" sz="2600" b="1" u="sng" strike="noStrike">
                <a:solidFill>
                  <a:srgbClr val="000000"/>
                </a:solidFill>
                <a:effectLst/>
                <a:uFillTx/>
                <a:latin typeface="Arial"/>
              </a:rPr>
              <a:t>simplifié</a:t>
            </a:r>
            <a:r>
              <a:rPr lang="fr-FR" sz="2600" b="0" u="none" strike="noStrike">
                <a:solidFill>
                  <a:srgbClr val="000000"/>
                </a:solidFill>
                <a:effectLst/>
                <a:uFillTx/>
                <a:latin typeface="Arial"/>
              </a:rPr>
              <a:t> pour un enseignant T1 PE :</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rPr>
              <a:t>Échelon 1 CLASSE NORMALE : indice 395</a:t>
            </a:r>
            <a:endParaRPr lang="fr-FR" sz="2600" b="0" u="none" strike="noStrike">
              <a:solidFill>
                <a:srgbClr val="000000"/>
              </a:solidFill>
              <a:effectLst/>
              <a:uFillTx/>
              <a:latin typeface="Arial"/>
            </a:endParaRPr>
          </a:p>
        </p:txBody>
      </p:sp>
      <p:pic>
        <p:nvPicPr>
          <p:cNvPr id="202" name="Image 12"/>
          <p:cNvPicPr/>
          <p:nvPr/>
        </p:nvPicPr>
        <p:blipFill>
          <a:blip r:embed="rId2"/>
          <a:stretch/>
        </p:blipFill>
        <p:spPr>
          <a:xfrm>
            <a:off x="648360" y="5049000"/>
            <a:ext cx="470880" cy="470880"/>
          </a:xfrm>
          <a:prstGeom prst="rect">
            <a:avLst/>
          </a:prstGeom>
          <a:noFill/>
          <a:ln w="0">
            <a:noFill/>
          </a:ln>
        </p:spPr>
      </p:pic>
      <p:sp>
        <p:nvSpPr>
          <p:cNvPr id="203" name=""/>
          <p:cNvSpPr/>
          <p:nvPr/>
        </p:nvSpPr>
        <p:spPr>
          <a:xfrm>
            <a:off x="180000" y="3060000"/>
            <a:ext cx="1980000" cy="1620000"/>
          </a:xfrm>
          <a:prstGeom prst="rect">
            <a:avLst/>
          </a:prstGeom>
          <a:solidFill>
            <a:srgbClr val="ffdbb6"/>
          </a:solidFill>
          <a:ln w="0">
            <a:solidFill>
              <a:srgbClr val="000000"/>
            </a:solidFill>
          </a:ln>
        </p:spPr>
        <p:style>
          <a:lnRef idx="0"/>
          <a:fillRef idx="0"/>
          <a:effectRef idx="0"/>
          <a:fontRef idx="minor"/>
        </p:style>
        <p:txBody>
          <a:bodyPr lIns="90000" rIns="90000" tIns="45000" bIns="45000" anchor="ctr">
            <a:noAutofit/>
          </a:bodyPr>
          <a:p>
            <a:pPr algn="ctr"/>
            <a:r>
              <a:rPr lang="fr-FR" sz="2800" b="0" u="none" strike="noStrike">
                <a:solidFill>
                  <a:srgbClr val="000000"/>
                </a:solidFill>
                <a:effectLst/>
                <a:uFillTx/>
                <a:latin typeface="Arial"/>
              </a:rPr>
              <a:t>1542,47€</a:t>
            </a:r>
            <a:endParaRPr lang="fr-FR" sz="2800" b="0" u="none" strike="noStrike">
              <a:solidFill>
                <a:srgbClr val="000000"/>
              </a:solidFill>
              <a:effectLst/>
              <a:uFillTx/>
              <a:latin typeface="Arial"/>
            </a:endParaRPr>
          </a:p>
        </p:txBody>
      </p:sp>
      <p:sp>
        <p:nvSpPr>
          <p:cNvPr id="204" name=""/>
          <p:cNvSpPr/>
          <p:nvPr/>
        </p:nvSpPr>
        <p:spPr>
          <a:xfrm>
            <a:off x="5220000" y="3060000"/>
            <a:ext cx="1980000" cy="162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4,92</a:t>
            </a:r>
            <a:endParaRPr lang="fr-FR" sz="2800" b="0" u="none" strike="noStrike">
              <a:solidFill>
                <a:srgbClr val="000000"/>
              </a:solidFill>
              <a:effectLst/>
              <a:uFillTx/>
              <a:latin typeface="Arial"/>
            </a:endParaRPr>
          </a:p>
        </p:txBody>
      </p:sp>
      <p:sp>
        <p:nvSpPr>
          <p:cNvPr id="205" name=""/>
          <p:cNvSpPr/>
          <p:nvPr/>
        </p:nvSpPr>
        <p:spPr>
          <a:xfrm>
            <a:off x="2700000" y="3060000"/>
            <a:ext cx="1980000" cy="162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800" b="0" u="none" strike="noStrike">
                <a:solidFill>
                  <a:srgbClr val="000000"/>
                </a:solidFill>
                <a:effectLst/>
                <a:uFillTx/>
                <a:latin typeface="Arial"/>
              </a:rPr>
              <a:t>395 </a:t>
            </a:r>
            <a:endParaRPr lang="fr-FR" sz="2800" b="0" u="none" strike="noStrike">
              <a:solidFill>
                <a:srgbClr val="000000"/>
              </a:solidFill>
              <a:effectLst/>
              <a:uFillTx/>
              <a:latin typeface="Arial"/>
            </a:endParaRPr>
          </a:p>
        </p:txBody>
      </p:sp>
      <p:sp>
        <p:nvSpPr>
          <p:cNvPr id="206" name=""/>
          <p:cNvSpPr/>
          <p:nvPr/>
        </p:nvSpPr>
        <p:spPr>
          <a:xfrm>
            <a:off x="7740000" y="3060000"/>
            <a:ext cx="2124000" cy="162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400" b="0" i="1" u="none" strike="noStrike">
                <a:solidFill>
                  <a:srgbClr val="000000"/>
                </a:solidFill>
                <a:effectLst/>
                <a:uFillTx/>
                <a:latin typeface="Arial"/>
              </a:rPr>
              <a:t>Retenues : 20,63 % = 400,9</a:t>
            </a:r>
            <a:endParaRPr lang="fr-FR" sz="2400" b="0" u="none" strike="noStrike">
              <a:solidFill>
                <a:srgbClr val="000000"/>
              </a:solidFill>
              <a:effectLst/>
              <a:uFillTx/>
              <a:latin typeface="Arial"/>
            </a:endParaRPr>
          </a:p>
        </p:txBody>
      </p:sp>
      <p:sp>
        <p:nvSpPr>
          <p:cNvPr id="207" name=""/>
          <p:cNvSpPr/>
          <p:nvPr/>
        </p:nvSpPr>
        <p:spPr>
          <a:xfrm>
            <a:off x="2160000" y="360000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a:t>
            </a:r>
            <a:endParaRPr lang="fr-FR" sz="4800" b="1" u="none" strike="noStrike">
              <a:solidFill>
                <a:srgbClr val="000000"/>
              </a:solidFill>
              <a:effectLst/>
              <a:uFillTx/>
              <a:latin typeface="Arial"/>
            </a:endParaRPr>
          </a:p>
        </p:txBody>
      </p:sp>
      <p:sp>
        <p:nvSpPr>
          <p:cNvPr id="208" name=""/>
          <p:cNvSpPr/>
          <p:nvPr/>
        </p:nvSpPr>
        <p:spPr>
          <a:xfrm>
            <a:off x="4680000" y="360000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x</a:t>
            </a:r>
            <a:endParaRPr lang="fr-FR" sz="4800" b="1" u="none" strike="noStrike">
              <a:solidFill>
                <a:srgbClr val="000000"/>
              </a:solidFill>
              <a:effectLst/>
              <a:uFillTx/>
              <a:latin typeface="Arial"/>
            </a:endParaRPr>
          </a:p>
        </p:txBody>
      </p:sp>
      <p:sp>
        <p:nvSpPr>
          <p:cNvPr id="209" name=""/>
          <p:cNvSpPr/>
          <p:nvPr/>
        </p:nvSpPr>
        <p:spPr>
          <a:xfrm>
            <a:off x="7220880" y="3600360"/>
            <a:ext cx="360000" cy="540000"/>
          </a:xfrm>
          <a:prstGeom prst="ellipse">
            <a:avLst/>
          </a:prstGeom>
          <a:noFill/>
          <a:ln w="0">
            <a:noFill/>
          </a:ln>
        </p:spPr>
        <p:style>
          <a:lnRef idx="0"/>
          <a:fillRef idx="0"/>
          <a:effectRef idx="0"/>
          <a:fontRef idx="minor"/>
        </p:style>
        <p:txBody>
          <a:bodyPr lIns="90000" rIns="90000" tIns="45000" bIns="45000" anchor="ctr">
            <a:noAutofit/>
          </a:bodyPr>
          <a:p>
            <a:pPr algn="ctr"/>
            <a:r>
              <a:rPr lang="fr-FR" sz="4800" b="1" u="none" strike="noStrike">
                <a:solidFill>
                  <a:srgbClr val="000000"/>
                </a:solidFill>
                <a:effectLst/>
                <a:uFillTx/>
                <a:latin typeface="Arial"/>
              </a:rPr>
              <a:t>-</a:t>
            </a:r>
            <a:endParaRPr lang="fr-FR" sz="4800" b="1" u="none" strike="noStrike">
              <a:solidFill>
                <a:srgbClr val="000000"/>
              </a:solidFill>
              <a:effectLst/>
              <a:uFillTx/>
              <a:latin typeface="Arial"/>
            </a:endParaRPr>
          </a:p>
        </p:txBody>
      </p:sp>
      <p:sp>
        <p:nvSpPr>
          <p:cNvPr id="210"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1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détails, indemnités et prélèvements</a:t>
            </a:r>
            <a:endParaRPr lang="fr-FR" sz="2600" b="0" u="none" strike="noStrike">
              <a:solidFill>
                <a:srgbClr val="ffffff"/>
              </a:solidFill>
              <a:effectLst/>
              <a:uFillTx/>
              <a:latin typeface="Arial"/>
            </a:endParaRPr>
          </a:p>
        </p:txBody>
      </p:sp>
      <p:sp>
        <p:nvSpPr>
          <p:cNvPr id="212" name="PlaceHolder 2"/>
          <p:cNvSpPr>
            <a:spLocks noGrp="1"/>
          </p:cNvSpPr>
          <p:nvPr>
            <p:ph type="subTitle"/>
          </p:nvPr>
        </p:nvSpPr>
        <p:spPr>
          <a:xfrm>
            <a:off x="504000" y="1296720"/>
            <a:ext cx="9071640" cy="158328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Calcul </a:t>
            </a:r>
            <a:r>
              <a:rPr lang="fr-FR" sz="2600" b="1" u="sng" strike="noStrike">
                <a:solidFill>
                  <a:srgbClr val="000000"/>
                </a:solidFill>
                <a:effectLst/>
                <a:uFillTx/>
                <a:latin typeface="Arial"/>
              </a:rPr>
              <a:t>total</a:t>
            </a:r>
            <a:r>
              <a:rPr lang="fr-FR" sz="2600" b="0" u="none" strike="noStrike">
                <a:solidFill>
                  <a:srgbClr val="000000"/>
                </a:solidFill>
                <a:effectLst/>
                <a:uFillTx/>
                <a:latin typeface="Arial"/>
              </a:rPr>
              <a:t> du traitement brut pour tous les fonctionnaires </a:t>
            </a:r>
            <a:r>
              <a:rPr lang="fr-FR" sz="2600" b="0" i="1" u="none" strike="noStrike">
                <a:solidFill>
                  <a:srgbClr val="000000"/>
                </a:solidFill>
                <a:effectLst/>
                <a:uFillTx/>
                <a:latin typeface="Arial"/>
              </a:rPr>
              <a:t>(2nd degré, 1</a:t>
            </a:r>
            <a:r>
              <a:rPr lang="fr-FR" sz="2600" b="0" i="1" u="none" strike="noStrike" baseline="33000">
                <a:solidFill>
                  <a:srgbClr val="000000"/>
                </a:solidFill>
                <a:effectLst/>
                <a:uFillTx/>
                <a:latin typeface="Arial"/>
              </a:rPr>
              <a:t>er</a:t>
            </a:r>
            <a:r>
              <a:rPr lang="fr-FR" sz="2600" b="0" i="1" u="none" strike="noStrike">
                <a:solidFill>
                  <a:srgbClr val="000000"/>
                </a:solidFill>
                <a:effectLst/>
                <a:uFillTx/>
                <a:latin typeface="Arial"/>
              </a:rPr>
              <a:t> degré, AESH, perdir, …)</a:t>
            </a:r>
            <a:endParaRPr lang="fr-FR" sz="2600" b="0" u="none" strike="noStrike">
              <a:solidFill>
                <a:srgbClr val="000000"/>
              </a:solidFill>
              <a:effectLst/>
              <a:uFillTx/>
              <a:latin typeface="Arial"/>
            </a:endParaRPr>
          </a:p>
        </p:txBody>
      </p:sp>
      <p:pic>
        <p:nvPicPr>
          <p:cNvPr id="213" name="Image 13"/>
          <p:cNvPicPr/>
          <p:nvPr/>
        </p:nvPicPr>
        <p:blipFill>
          <a:blip r:embed="rId2"/>
          <a:stretch/>
        </p:blipFill>
        <p:spPr>
          <a:xfrm>
            <a:off x="648360" y="5049000"/>
            <a:ext cx="470880" cy="470880"/>
          </a:xfrm>
          <a:prstGeom prst="rect">
            <a:avLst/>
          </a:prstGeom>
          <a:noFill/>
          <a:ln w="0">
            <a:noFill/>
          </a:ln>
        </p:spPr>
      </p:pic>
      <p:sp>
        <p:nvSpPr>
          <p:cNvPr id="214" name=""/>
          <p:cNvSpPr/>
          <p:nvPr/>
        </p:nvSpPr>
        <p:spPr>
          <a:xfrm>
            <a:off x="180000" y="3060000"/>
            <a:ext cx="1260000" cy="900000"/>
          </a:xfrm>
          <a:prstGeom prst="rect">
            <a:avLst/>
          </a:prstGeom>
          <a:solidFill>
            <a:srgbClr val="ffdbb6"/>
          </a:solidFill>
          <a:ln w="0">
            <a:solidFill>
              <a:srgbClr val="000000"/>
            </a:solidFill>
          </a:ln>
        </p:spPr>
        <p:style>
          <a:lnRef idx="0"/>
          <a:fillRef idx="0"/>
          <a:effectRef idx="0"/>
          <a:fontRef idx="minor"/>
        </p:style>
        <p:txBody>
          <a:bodyPr lIns="90000" rIns="90000" tIns="45000" bIns="45000" anchor="ctr">
            <a:noAutofit/>
          </a:bodyPr>
          <a:p>
            <a:pPr algn="ctr"/>
            <a:r>
              <a:rPr lang="fr-FR" sz="1500" b="0" u="none" strike="noStrike">
                <a:solidFill>
                  <a:srgbClr val="000000"/>
                </a:solidFill>
                <a:effectLst/>
                <a:uFillTx/>
                <a:latin typeface="Arial"/>
              </a:rPr>
              <a:t>Traitement mensuel net</a:t>
            </a:r>
            <a:endParaRPr lang="fr-FR" sz="1500" b="0" u="none" strike="noStrike">
              <a:solidFill>
                <a:srgbClr val="000000"/>
              </a:solidFill>
              <a:effectLst/>
              <a:uFillTx/>
              <a:latin typeface="Arial"/>
            </a:endParaRPr>
          </a:p>
        </p:txBody>
      </p:sp>
      <p:sp>
        <p:nvSpPr>
          <p:cNvPr id="215" name=""/>
          <p:cNvSpPr/>
          <p:nvPr/>
        </p:nvSpPr>
        <p:spPr>
          <a:xfrm>
            <a:off x="5076000" y="3060000"/>
            <a:ext cx="90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Valeur du point d’indice </a:t>
            </a:r>
            <a:endParaRPr lang="fr-FR" sz="1500" b="0" u="none" strike="noStrike">
              <a:solidFill>
                <a:srgbClr val="000000"/>
              </a:solidFill>
              <a:effectLst/>
              <a:uFillTx/>
              <a:latin typeface="Arial"/>
            </a:endParaRPr>
          </a:p>
        </p:txBody>
      </p:sp>
      <p:sp>
        <p:nvSpPr>
          <p:cNvPr id="216" name=""/>
          <p:cNvSpPr/>
          <p:nvPr/>
        </p:nvSpPr>
        <p:spPr>
          <a:xfrm>
            <a:off x="1944000" y="306000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Indice </a:t>
            </a:r>
            <a:endParaRPr lang="fr-FR" sz="1500" b="0" u="none" strike="noStrike">
              <a:solidFill>
                <a:srgbClr val="000000"/>
              </a:solidFill>
              <a:effectLst/>
              <a:uFillTx/>
              <a:latin typeface="Arial"/>
            </a:endParaRPr>
          </a:p>
        </p:txBody>
      </p:sp>
      <p:sp>
        <p:nvSpPr>
          <p:cNvPr id="217" name=""/>
          <p:cNvSpPr/>
          <p:nvPr/>
        </p:nvSpPr>
        <p:spPr>
          <a:xfrm>
            <a:off x="6264000" y="3060000"/>
            <a:ext cx="936000" cy="90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300" b="0" u="none" strike="noStrike">
                <a:solidFill>
                  <a:srgbClr val="000000"/>
                </a:solidFill>
                <a:effectLst/>
                <a:uFillTx/>
                <a:latin typeface="Arial"/>
              </a:rPr>
              <a:t>Retenues </a:t>
            </a:r>
            <a:endParaRPr lang="fr-FR" sz="1300" b="0" u="none" strike="noStrike">
              <a:solidFill>
                <a:srgbClr val="000000"/>
              </a:solidFill>
              <a:effectLst/>
              <a:uFillTx/>
              <a:latin typeface="Arial"/>
            </a:endParaRPr>
          </a:p>
          <a:p>
            <a:pPr algn="ctr">
              <a:lnSpc>
                <a:spcPct val="100000"/>
              </a:lnSpc>
            </a:pPr>
            <a:r>
              <a:rPr lang="fr-FR" sz="1300" b="0" i="1" u="none" strike="noStrike">
                <a:solidFill>
                  <a:srgbClr val="000000"/>
                </a:solidFill>
                <a:effectLst/>
                <a:uFillTx/>
                <a:latin typeface="Arial"/>
              </a:rPr>
              <a:t>(pensions, CSG, CRDS, RAFP,...)</a:t>
            </a:r>
            <a:endParaRPr lang="fr-FR" sz="1300" b="0" u="none" strike="noStrike">
              <a:solidFill>
                <a:srgbClr val="000000"/>
              </a:solidFill>
              <a:effectLst/>
              <a:uFillTx/>
              <a:latin typeface="Arial"/>
            </a:endParaRPr>
          </a:p>
        </p:txBody>
      </p:sp>
      <p:sp>
        <p:nvSpPr>
          <p:cNvPr id="218" name=""/>
          <p:cNvSpPr txBox="1"/>
          <p:nvPr/>
        </p:nvSpPr>
        <p:spPr>
          <a:xfrm>
            <a:off x="1476000" y="339228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19" name=""/>
          <p:cNvSpPr txBox="1"/>
          <p:nvPr/>
        </p:nvSpPr>
        <p:spPr>
          <a:xfrm>
            <a:off x="4788000" y="339264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x</a:t>
            </a:r>
            <a:endParaRPr lang="fr-FR" sz="2100" b="0" u="none" strike="noStrike">
              <a:solidFill>
                <a:srgbClr val="000000"/>
              </a:solidFill>
              <a:effectLst/>
              <a:uFillTx/>
              <a:latin typeface="Arial"/>
            </a:endParaRPr>
          </a:p>
        </p:txBody>
      </p:sp>
      <p:sp>
        <p:nvSpPr>
          <p:cNvPr id="220" name=""/>
          <p:cNvSpPr txBox="1"/>
          <p:nvPr/>
        </p:nvSpPr>
        <p:spPr>
          <a:xfrm>
            <a:off x="6012000" y="335700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21" name=""/>
          <p:cNvSpPr/>
          <p:nvPr/>
        </p:nvSpPr>
        <p:spPr>
          <a:xfrm>
            <a:off x="2880000" y="306000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IR, </a:t>
            </a:r>
            <a:endParaRPr lang="fr-FR" sz="1500" b="0" u="none" strike="noStrike">
              <a:solidFill>
                <a:srgbClr val="000000"/>
              </a:solidFill>
              <a:effectLst/>
              <a:uFillTx/>
              <a:latin typeface="Arial"/>
            </a:endParaRPr>
          </a:p>
          <a:p>
            <a:pPr algn="ctr">
              <a:lnSpc>
                <a:spcPct val="100000"/>
              </a:lnSpc>
            </a:pPr>
            <a:r>
              <a:rPr lang="fr-FR" sz="1100" b="0" u="none" strike="noStrike">
                <a:solidFill>
                  <a:srgbClr val="000000"/>
                </a:solidFill>
                <a:effectLst/>
                <a:uFillTx/>
                <a:latin typeface="Arial"/>
              </a:rPr>
              <a:t>Indemni. de résid.</a:t>
            </a:r>
            <a:endParaRPr lang="fr-FR" sz="1100" b="0" u="none" strike="noStrike">
              <a:solidFill>
                <a:srgbClr val="000000"/>
              </a:solidFill>
              <a:effectLst/>
              <a:uFillTx/>
              <a:latin typeface="Arial"/>
            </a:endParaRPr>
          </a:p>
        </p:txBody>
      </p:sp>
      <p:sp>
        <p:nvSpPr>
          <p:cNvPr id="222" name=""/>
          <p:cNvSpPr/>
          <p:nvPr/>
        </p:nvSpPr>
        <p:spPr>
          <a:xfrm>
            <a:off x="3852000" y="306000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BI / NBI </a:t>
            </a:r>
            <a:endParaRPr lang="fr-FR" sz="1500" b="0" u="none" strike="noStrike">
              <a:solidFill>
                <a:srgbClr val="000000"/>
              </a:solidFill>
              <a:effectLst/>
              <a:uFillTx/>
              <a:latin typeface="Arial"/>
            </a:endParaRPr>
          </a:p>
        </p:txBody>
      </p:sp>
      <p:sp>
        <p:nvSpPr>
          <p:cNvPr id="223" name=""/>
          <p:cNvSpPr txBox="1"/>
          <p:nvPr/>
        </p:nvSpPr>
        <p:spPr>
          <a:xfrm>
            <a:off x="1692000" y="339264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24" name=""/>
          <p:cNvSpPr txBox="1"/>
          <p:nvPr/>
        </p:nvSpPr>
        <p:spPr>
          <a:xfrm>
            <a:off x="4572000" y="339300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25" name=""/>
          <p:cNvSpPr/>
          <p:nvPr/>
        </p:nvSpPr>
        <p:spPr>
          <a:xfrm>
            <a:off x="7380000" y="3060000"/>
            <a:ext cx="684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SFT</a:t>
            </a:r>
            <a:endParaRPr lang="fr-FR" sz="1500" b="0" u="none" strike="noStrike">
              <a:solidFill>
                <a:srgbClr val="000000"/>
              </a:solidFill>
              <a:effectLst/>
              <a:uFillTx/>
              <a:latin typeface="Arial"/>
            </a:endParaRPr>
          </a:p>
        </p:txBody>
      </p:sp>
      <p:sp>
        <p:nvSpPr>
          <p:cNvPr id="226" name=""/>
          <p:cNvSpPr/>
          <p:nvPr/>
        </p:nvSpPr>
        <p:spPr>
          <a:xfrm>
            <a:off x="9144000" y="3065040"/>
            <a:ext cx="756000" cy="90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300" b="0" u="none" strike="noStrike">
                <a:solidFill>
                  <a:srgbClr val="000000"/>
                </a:solidFill>
                <a:effectLst/>
                <a:uFillTx/>
                <a:latin typeface="Arial"/>
              </a:rPr>
              <a:t>Prélèvt à la source</a:t>
            </a:r>
            <a:endParaRPr lang="fr-FR" sz="1300" b="0" u="none" strike="noStrike">
              <a:solidFill>
                <a:srgbClr val="000000"/>
              </a:solidFill>
              <a:effectLst/>
              <a:uFillTx/>
              <a:latin typeface="Arial"/>
            </a:endParaRPr>
          </a:p>
        </p:txBody>
      </p:sp>
      <p:sp>
        <p:nvSpPr>
          <p:cNvPr id="227" name=""/>
          <p:cNvSpPr txBox="1"/>
          <p:nvPr/>
        </p:nvSpPr>
        <p:spPr>
          <a:xfrm>
            <a:off x="2700000" y="339228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28" name=""/>
          <p:cNvSpPr txBox="1"/>
          <p:nvPr/>
        </p:nvSpPr>
        <p:spPr>
          <a:xfrm>
            <a:off x="3690720" y="339264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29" name=""/>
          <p:cNvSpPr txBox="1"/>
          <p:nvPr/>
        </p:nvSpPr>
        <p:spPr>
          <a:xfrm>
            <a:off x="7237440" y="339300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30" name=""/>
          <p:cNvSpPr txBox="1"/>
          <p:nvPr/>
        </p:nvSpPr>
        <p:spPr>
          <a:xfrm>
            <a:off x="8569440" y="339300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31" name=""/>
          <p:cNvSpPr/>
          <p:nvPr/>
        </p:nvSpPr>
        <p:spPr>
          <a:xfrm>
            <a:off x="8208000" y="3060000"/>
            <a:ext cx="684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100" b="0" u="none" strike="noStrike">
                <a:solidFill>
                  <a:srgbClr val="000000"/>
                </a:solidFill>
                <a:effectLst/>
                <a:uFillTx/>
                <a:latin typeface="Arial"/>
              </a:rPr>
              <a:t>Indemni </a:t>
            </a:r>
            <a:endParaRPr lang="fr-FR" sz="1100" b="0" u="none" strike="noStrike">
              <a:solidFill>
                <a:srgbClr val="000000"/>
              </a:solidFill>
              <a:effectLst/>
              <a:uFillTx/>
              <a:latin typeface="Arial"/>
            </a:endParaRPr>
          </a:p>
          <a:p>
            <a:pPr algn="ctr">
              <a:lnSpc>
                <a:spcPct val="100000"/>
              </a:lnSpc>
            </a:pPr>
            <a:r>
              <a:rPr lang="fr-FR" sz="1100" b="0" u="none" strike="noStrike">
                <a:solidFill>
                  <a:srgbClr val="000000"/>
                </a:solidFill>
                <a:effectLst/>
                <a:uFillTx/>
                <a:latin typeface="Arial"/>
              </a:rPr>
              <a:t>Primes </a:t>
            </a:r>
            <a:endParaRPr lang="fr-FR" sz="1100" b="0" u="none" strike="noStrike">
              <a:solidFill>
                <a:srgbClr val="000000"/>
              </a:solidFill>
              <a:effectLst/>
              <a:uFillTx/>
              <a:latin typeface="Arial"/>
            </a:endParaRPr>
          </a:p>
        </p:txBody>
      </p:sp>
      <p:sp>
        <p:nvSpPr>
          <p:cNvPr id="232" name=""/>
          <p:cNvSpPr txBox="1"/>
          <p:nvPr/>
        </p:nvSpPr>
        <p:spPr>
          <a:xfrm>
            <a:off x="8084160" y="339336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33" name=""/>
          <p:cNvSpPr txBox="1"/>
          <p:nvPr/>
        </p:nvSpPr>
        <p:spPr>
          <a:xfrm>
            <a:off x="8984160" y="339336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34"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alphaModFix amt="50000"/>
          </a:blip>
          <a:stretch>
            <a:fillRect/>
          </a:stretch>
        </a:blipFill>
      </p:bgPr>
    </p:bg>
    <p:spTree>
      <p:nvGrpSpPr>
        <p:cNvPr id="1" name=""/>
        <p:cNvGrpSpPr/>
        <p:nvPr/>
      </p:nvGrpSpPr>
      <p:grpSpPr>
        <a:xfrm>
          <a:off x="0" y="0"/>
          <a:ext cx="0" cy="0"/>
          <a:chOff x="0" y="0"/>
          <a:chExt cx="0" cy="0"/>
        </a:xfrm>
      </p:grpSpPr>
      <p:sp>
        <p:nvSpPr>
          <p:cNvPr id="235"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détails, indemnités et prélèvements</a:t>
            </a:r>
            <a:endParaRPr lang="fr-FR" sz="2600" b="0" u="none" strike="noStrike">
              <a:solidFill>
                <a:srgbClr val="ffffff"/>
              </a:solidFill>
              <a:effectLst/>
              <a:uFillTx/>
              <a:latin typeface="Arial"/>
            </a:endParaRPr>
          </a:p>
        </p:txBody>
      </p:sp>
      <p:sp>
        <p:nvSpPr>
          <p:cNvPr id="236" name="PlaceHolder 2"/>
          <p:cNvSpPr>
            <a:spLocks noGrp="1"/>
          </p:cNvSpPr>
          <p:nvPr>
            <p:ph type="subTitle"/>
          </p:nvPr>
        </p:nvSpPr>
        <p:spPr>
          <a:xfrm>
            <a:off x="504000" y="1297080"/>
            <a:ext cx="9071640" cy="5032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L’indemnité de résidence </a:t>
            </a:r>
            <a:endParaRPr lang="fr-FR" sz="2800" b="0" u="none" strike="noStrike">
              <a:solidFill>
                <a:srgbClr val="000000"/>
              </a:solidFill>
              <a:effectLst/>
              <a:uFillTx/>
              <a:latin typeface="Arial"/>
            </a:endParaRPr>
          </a:p>
        </p:txBody>
      </p:sp>
      <p:pic>
        <p:nvPicPr>
          <p:cNvPr id="237" name="Image 14"/>
          <p:cNvPicPr/>
          <p:nvPr/>
        </p:nvPicPr>
        <p:blipFill>
          <a:blip r:embed="rId2"/>
          <a:stretch/>
        </p:blipFill>
        <p:spPr>
          <a:xfrm>
            <a:off x="648360" y="5049000"/>
            <a:ext cx="470880" cy="470880"/>
          </a:xfrm>
          <a:prstGeom prst="rect">
            <a:avLst/>
          </a:prstGeom>
          <a:noFill/>
          <a:ln w="0">
            <a:noFill/>
          </a:ln>
        </p:spPr>
      </p:pic>
      <p:pic>
        <p:nvPicPr>
          <p:cNvPr id="238" name=""/>
          <p:cNvPicPr/>
          <p:nvPr/>
        </p:nvPicPr>
        <p:blipFill>
          <a:blip r:embed="rId3"/>
          <a:srcRect l="0" t="33311" r="3213" b="0"/>
          <a:stretch/>
        </p:blipFill>
        <p:spPr>
          <a:xfrm>
            <a:off x="504000" y="1980000"/>
            <a:ext cx="9003240" cy="1620000"/>
          </a:xfrm>
          <a:prstGeom prst="rect">
            <a:avLst/>
          </a:prstGeom>
          <a:noFill/>
          <a:ln w="0">
            <a:noFill/>
          </a:ln>
        </p:spPr>
      </p:pic>
      <p:sp>
        <p:nvSpPr>
          <p:cNvPr id="239" name=""/>
          <p:cNvSpPr txBox="1"/>
          <p:nvPr/>
        </p:nvSpPr>
        <p:spPr>
          <a:xfrm>
            <a:off x="540000" y="3780000"/>
            <a:ext cx="9000000" cy="1218960"/>
          </a:xfrm>
          <a:prstGeom prst="rect">
            <a:avLst/>
          </a:prstGeom>
          <a:noFill/>
          <a:ln w="0">
            <a:noFill/>
          </a:ln>
        </p:spPr>
        <p:txBody>
          <a:bodyPr lIns="90000" rIns="90000" tIns="45000" bIns="45000" anchor="t">
            <a:spAutoFit/>
          </a:bodyPr>
          <a:p>
            <a:r>
              <a:rPr lang="fr-FR" sz="1600" b="0" u="none" strike="noStrike">
                <a:solidFill>
                  <a:srgbClr val="000000"/>
                </a:solidFill>
                <a:effectLst/>
                <a:uFillTx/>
                <a:latin typeface="Arial"/>
              </a:rPr>
              <a:t>La 1ère zone dont le taux d’indemnité est de 3 % du traitement brut concerne essentiellement les parties urbanisées de l’Ile-de-France et de la région de Marseille ; soit 30 % du personnel.</a:t>
            </a:r>
            <a:endParaRPr lang="fr-FR" sz="1600" b="0" u="none" strike="noStrike">
              <a:solidFill>
                <a:srgbClr val="000000"/>
              </a:solidFill>
              <a:effectLst/>
              <a:uFillTx/>
              <a:latin typeface="Arial"/>
            </a:endParaRPr>
          </a:p>
          <a:p>
            <a:r>
              <a:rPr lang="fr-FR" sz="1600" b="0" u="none" strike="noStrike">
                <a:solidFill>
                  <a:srgbClr val="000000"/>
                </a:solidFill>
                <a:effectLst/>
                <a:uFillTx/>
                <a:latin typeface="Arial"/>
              </a:rPr>
              <a:t>La 2ème zone, dont le taux est de 1 % concerne 20 % du personnel.</a:t>
            </a:r>
            <a:endParaRPr lang="fr-FR" sz="1600" b="0" u="none" strike="noStrike">
              <a:solidFill>
                <a:srgbClr val="000000"/>
              </a:solidFill>
              <a:effectLst/>
              <a:uFillTx/>
              <a:latin typeface="Arial"/>
            </a:endParaRPr>
          </a:p>
          <a:p>
            <a:r>
              <a:rPr lang="fr-FR" sz="1600" b="0" u="none" strike="noStrike">
                <a:solidFill>
                  <a:srgbClr val="000000"/>
                </a:solidFill>
                <a:effectLst/>
                <a:uFillTx/>
                <a:latin typeface="Arial"/>
              </a:rPr>
              <a:t>La 3ème zone, dont le taux est de 0 % correspond à une intégration complète de l’indemnité de résidence pour 50 % des personnels.</a:t>
            </a:r>
            <a:endParaRPr lang="fr-FR" sz="1600" b="0" u="none" strike="noStrike">
              <a:solidFill>
                <a:srgbClr val="000000"/>
              </a:solidFill>
              <a:effectLst/>
              <a:uFillTx/>
              <a:latin typeface="Arial"/>
            </a:endParaRPr>
          </a:p>
        </p:txBody>
      </p:sp>
      <p:sp>
        <p:nvSpPr>
          <p:cNvPr id="240"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4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détails, indemnités et prélèvements</a:t>
            </a:r>
            <a:endParaRPr lang="fr-FR" sz="2600" b="0" u="none" strike="noStrike">
              <a:solidFill>
                <a:srgbClr val="ffffff"/>
              </a:solidFill>
              <a:effectLst/>
              <a:uFillTx/>
              <a:latin typeface="Arial"/>
            </a:endParaRPr>
          </a:p>
        </p:txBody>
      </p:sp>
      <p:sp>
        <p:nvSpPr>
          <p:cNvPr id="242" name="PlaceHolder 2"/>
          <p:cNvSpPr>
            <a:spLocks noGrp="1"/>
          </p:cNvSpPr>
          <p:nvPr>
            <p:ph type="subTitle"/>
          </p:nvPr>
        </p:nvSpPr>
        <p:spPr>
          <a:xfrm>
            <a:off x="504000" y="1152360"/>
            <a:ext cx="9071640" cy="7930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BI / NBI : Bonification indiciaire / Nouvelle bonification indiciaire</a:t>
            </a:r>
            <a:endParaRPr lang="fr-FR" sz="2800" b="0" u="none" strike="noStrike">
              <a:solidFill>
                <a:srgbClr val="000000"/>
              </a:solidFill>
              <a:effectLst/>
              <a:uFillTx/>
              <a:latin typeface="Arial"/>
            </a:endParaRPr>
          </a:p>
        </p:txBody>
      </p:sp>
      <p:pic>
        <p:nvPicPr>
          <p:cNvPr id="243" name="Image 15"/>
          <p:cNvPicPr/>
          <p:nvPr/>
        </p:nvPicPr>
        <p:blipFill>
          <a:blip r:embed="rId2"/>
          <a:stretch/>
        </p:blipFill>
        <p:spPr>
          <a:xfrm>
            <a:off x="648360" y="5049000"/>
            <a:ext cx="470880" cy="470880"/>
          </a:xfrm>
          <a:prstGeom prst="rect">
            <a:avLst/>
          </a:prstGeom>
          <a:noFill/>
          <a:ln w="0">
            <a:noFill/>
          </a:ln>
        </p:spPr>
      </p:pic>
      <p:sp>
        <p:nvSpPr>
          <p:cNvPr id="244" name=""/>
          <p:cNvSpPr/>
          <p:nvPr/>
        </p:nvSpPr>
        <p:spPr>
          <a:xfrm>
            <a:off x="720000" y="2160000"/>
            <a:ext cx="3420000" cy="234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200" b="1" u="sng" strike="noStrike">
                <a:solidFill>
                  <a:srgbClr val="000000"/>
                </a:solidFill>
                <a:effectLst/>
                <a:uFillTx/>
                <a:latin typeface="Arial"/>
              </a:rPr>
              <a:t>Bonification indiciaire :</a:t>
            </a:r>
            <a:r>
              <a:rPr lang="fr-FR" sz="2200" b="0" u="none" strike="noStrike">
                <a:solidFill>
                  <a:srgbClr val="000000"/>
                </a:solidFill>
                <a:effectLst/>
                <a:uFillTx/>
                <a:latin typeface="Arial"/>
              </a:rPr>
              <a:t> montant qui s’ajoute à l’indice </a:t>
            </a:r>
            <a:endParaRPr lang="fr-FR" sz="2200" b="0" u="none" strike="noStrike">
              <a:solidFill>
                <a:srgbClr val="000000"/>
              </a:solidFill>
              <a:effectLst/>
              <a:uFillTx/>
              <a:latin typeface="Arial"/>
            </a:endParaRPr>
          </a:p>
          <a:p>
            <a:pPr algn="ctr">
              <a:lnSpc>
                <a:spcPct val="100000"/>
              </a:lnSpc>
            </a:pPr>
            <a:r>
              <a:rPr lang="fr-FR" sz="2200" b="0" i="1" u="none" strike="noStrike">
                <a:solidFill>
                  <a:srgbClr val="000000"/>
                </a:solidFill>
                <a:effectLst/>
                <a:uFillTx/>
                <a:latin typeface="Arial"/>
              </a:rPr>
              <a:t>(concerne les directeurs)</a:t>
            </a:r>
            <a:endParaRPr lang="fr-FR" sz="2200" b="0" u="none" strike="noStrike">
              <a:solidFill>
                <a:srgbClr val="000000"/>
              </a:solidFill>
              <a:effectLst/>
              <a:uFillTx/>
              <a:latin typeface="Arial"/>
            </a:endParaRPr>
          </a:p>
        </p:txBody>
      </p:sp>
      <p:sp>
        <p:nvSpPr>
          <p:cNvPr id="245" name=""/>
          <p:cNvSpPr/>
          <p:nvPr/>
        </p:nvSpPr>
        <p:spPr>
          <a:xfrm>
            <a:off x="5076000" y="2160000"/>
            <a:ext cx="3420000" cy="234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2200" b="1" u="sng" strike="noStrike">
                <a:solidFill>
                  <a:srgbClr val="000000"/>
                </a:solidFill>
                <a:effectLst/>
                <a:uFillTx/>
                <a:latin typeface="Arial"/>
              </a:rPr>
              <a:t>Nouvelle bonification indiciaire :</a:t>
            </a:r>
            <a:r>
              <a:rPr lang="fr-FR" sz="2200" b="0" u="none" strike="noStrike">
                <a:solidFill>
                  <a:srgbClr val="000000"/>
                </a:solidFill>
                <a:effectLst/>
                <a:uFillTx/>
                <a:latin typeface="Arial"/>
              </a:rPr>
              <a:t> montant qui s’ajoute à l’indice en pour certains fonctionnaires</a:t>
            </a:r>
            <a:endParaRPr lang="fr-FR" sz="2200" b="0" u="none" strike="noStrike">
              <a:solidFill>
                <a:srgbClr val="000000"/>
              </a:solidFill>
              <a:effectLst/>
              <a:uFillTx/>
              <a:latin typeface="Arial"/>
            </a:endParaRPr>
          </a:p>
          <a:p>
            <a:pPr algn="ctr">
              <a:lnSpc>
                <a:spcPct val="100000"/>
              </a:lnSpc>
            </a:pPr>
            <a:r>
              <a:rPr lang="fr-FR" sz="2200" b="0" i="1" u="none" strike="noStrike">
                <a:solidFill>
                  <a:srgbClr val="000000"/>
                </a:solidFill>
                <a:effectLst/>
                <a:uFillTx/>
                <a:latin typeface="Arial"/>
              </a:rPr>
              <a:t>(concerne les directeurs)</a:t>
            </a:r>
            <a:endParaRPr lang="fr-FR" sz="2200" b="0" u="none" strike="noStrike">
              <a:solidFill>
                <a:srgbClr val="000000"/>
              </a:solidFill>
              <a:effectLst/>
              <a:uFillTx/>
              <a:latin typeface="Arial"/>
            </a:endParaRPr>
          </a:p>
        </p:txBody>
      </p:sp>
      <p:sp>
        <p:nvSpPr>
          <p:cNvPr id="246"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47"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détails, indemnités et prélèvements</a:t>
            </a:r>
            <a:endParaRPr lang="fr-FR" sz="2600" b="0" u="none" strike="noStrike">
              <a:solidFill>
                <a:srgbClr val="ffffff"/>
              </a:solidFill>
              <a:effectLst/>
              <a:uFillTx/>
              <a:latin typeface="Arial"/>
            </a:endParaRPr>
          </a:p>
        </p:txBody>
      </p:sp>
      <p:sp>
        <p:nvSpPr>
          <p:cNvPr id="248" name="PlaceHolder 2"/>
          <p:cNvSpPr>
            <a:spLocks noGrp="1"/>
          </p:cNvSpPr>
          <p:nvPr>
            <p:ph type="subTitle"/>
          </p:nvPr>
        </p:nvSpPr>
        <p:spPr>
          <a:xfrm>
            <a:off x="504000" y="1297080"/>
            <a:ext cx="9071640" cy="503280"/>
          </a:xfrm>
          <a:prstGeom prst="rect">
            <a:avLst/>
          </a:prstGeom>
          <a:solidFill>
            <a:srgbClr val="ffffff">
              <a:alpha val="50000"/>
            </a:srgbClr>
          </a:solidFill>
          <a:ln w="0">
            <a:noFill/>
          </a:ln>
        </p:spPr>
        <p:txBody>
          <a:bodyPr lIns="0" rIns="0" tIns="0" bIns="0" anchor="ctr">
            <a:spAutoFit/>
          </a:bodyPr>
          <a:p>
            <a:pPr indent="0" algn="ctr">
              <a:buNone/>
            </a:pPr>
            <a:r>
              <a:rPr lang="fr-FR" sz="2800" b="0" u="none" strike="noStrike">
                <a:solidFill>
                  <a:srgbClr val="000000"/>
                </a:solidFill>
                <a:effectLst/>
                <a:uFillTx/>
                <a:latin typeface="Arial"/>
              </a:rPr>
              <a:t>SFT : supplément familial de traitement</a:t>
            </a:r>
            <a:endParaRPr lang="fr-FR" sz="2800" b="0" u="none" strike="noStrike">
              <a:solidFill>
                <a:srgbClr val="000000"/>
              </a:solidFill>
              <a:effectLst/>
              <a:uFillTx/>
              <a:latin typeface="Arial"/>
            </a:endParaRPr>
          </a:p>
        </p:txBody>
      </p:sp>
      <p:pic>
        <p:nvPicPr>
          <p:cNvPr id="249" name="Image 16"/>
          <p:cNvPicPr/>
          <p:nvPr/>
        </p:nvPicPr>
        <p:blipFill>
          <a:blip r:embed="rId2"/>
          <a:stretch/>
        </p:blipFill>
        <p:spPr>
          <a:xfrm>
            <a:off x="648360" y="5049000"/>
            <a:ext cx="470880" cy="470880"/>
          </a:xfrm>
          <a:prstGeom prst="rect">
            <a:avLst/>
          </a:prstGeom>
          <a:noFill/>
          <a:ln w="0">
            <a:noFill/>
          </a:ln>
        </p:spPr>
      </p:pic>
      <p:pic>
        <p:nvPicPr>
          <p:cNvPr id="250" name=""/>
          <p:cNvPicPr/>
          <p:nvPr/>
        </p:nvPicPr>
        <p:blipFill>
          <a:blip r:embed="rId3"/>
          <a:stretch/>
        </p:blipFill>
        <p:spPr>
          <a:xfrm>
            <a:off x="540000" y="1872000"/>
            <a:ext cx="3932640" cy="828000"/>
          </a:xfrm>
          <a:prstGeom prst="rect">
            <a:avLst/>
          </a:prstGeom>
          <a:noFill/>
          <a:ln w="0">
            <a:noFill/>
          </a:ln>
        </p:spPr>
      </p:pic>
      <p:pic>
        <p:nvPicPr>
          <p:cNvPr id="251" name=""/>
          <p:cNvPicPr/>
          <p:nvPr/>
        </p:nvPicPr>
        <p:blipFill>
          <a:blip r:embed="rId4"/>
          <a:stretch/>
        </p:blipFill>
        <p:spPr>
          <a:xfrm>
            <a:off x="5220000" y="1958760"/>
            <a:ext cx="3420000" cy="2901240"/>
          </a:xfrm>
          <a:prstGeom prst="rect">
            <a:avLst/>
          </a:prstGeom>
          <a:noFill/>
          <a:ln w="0">
            <a:noFill/>
          </a:ln>
        </p:spPr>
      </p:pic>
      <p:sp>
        <p:nvSpPr>
          <p:cNvPr id="252" name=""/>
          <p:cNvSpPr txBox="1"/>
          <p:nvPr/>
        </p:nvSpPr>
        <p:spPr>
          <a:xfrm>
            <a:off x="540000" y="3060000"/>
            <a:ext cx="3780000" cy="85824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À demander chaque année auprès du SAGIPE ou par Colibris pour le 2nd degré</a:t>
            </a:r>
            <a:endParaRPr lang="fr-FR" sz="1800" b="0" u="none" strike="noStrike">
              <a:solidFill>
                <a:srgbClr val="000000"/>
              </a:solidFill>
              <a:effectLst/>
              <a:uFillTx/>
              <a:latin typeface="Arial"/>
            </a:endParaRPr>
          </a:p>
        </p:txBody>
      </p:sp>
      <p:sp>
        <p:nvSpPr>
          <p:cNvPr id="253"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détails, indemnités et prélèvements</a:t>
            </a:r>
            <a:endParaRPr lang="fr-FR" sz="2600" b="0" u="none" strike="noStrike">
              <a:solidFill>
                <a:srgbClr val="ffffff"/>
              </a:solidFill>
              <a:effectLst/>
              <a:uFillTx/>
              <a:latin typeface="Arial"/>
            </a:endParaRPr>
          </a:p>
        </p:txBody>
      </p:sp>
      <p:sp>
        <p:nvSpPr>
          <p:cNvPr id="255" name="PlaceHolder 2"/>
          <p:cNvSpPr>
            <a:spLocks noGrp="1"/>
          </p:cNvSpPr>
          <p:nvPr>
            <p:ph type="subTitle"/>
          </p:nvPr>
        </p:nvSpPr>
        <p:spPr>
          <a:xfrm>
            <a:off x="504000" y="1269360"/>
            <a:ext cx="9071640" cy="1430640"/>
          </a:xfrm>
          <a:prstGeom prst="rect">
            <a:avLst/>
          </a:prstGeom>
          <a:solidFill>
            <a:srgbClr val="ffffff">
              <a:alpha val="50000"/>
            </a:srgbClr>
          </a:solidFill>
          <a:ln w="0">
            <a:noFill/>
          </a:ln>
        </p:spPr>
        <p:txBody>
          <a:bodyPr lIns="0" rIns="0" tIns="0" bIns="0" anchor="ctr">
            <a:spAutoFit/>
          </a:bodyPr>
          <a:p>
            <a:pPr indent="0" algn="ctr">
              <a:buNone/>
            </a:pPr>
            <a:r>
              <a:rPr lang="fr-FR" sz="2600" b="0" u="none" strike="noStrike">
                <a:solidFill>
                  <a:srgbClr val="000000"/>
                </a:solidFill>
                <a:effectLst/>
                <a:uFillTx/>
                <a:latin typeface="Arial"/>
              </a:rPr>
              <a:t>Exemple </a:t>
            </a:r>
            <a:r>
              <a:rPr lang="fr-FR" sz="2600" b="1" u="sng" strike="noStrike">
                <a:solidFill>
                  <a:srgbClr val="000000"/>
                </a:solidFill>
                <a:effectLst/>
                <a:uFillTx/>
                <a:latin typeface="Arial"/>
              </a:rPr>
              <a:t>détaillé</a:t>
            </a:r>
            <a:r>
              <a:rPr lang="fr-FR" sz="2600" b="0" u="none" strike="noStrike">
                <a:solidFill>
                  <a:srgbClr val="000000"/>
                </a:solidFill>
                <a:effectLst/>
                <a:uFillTx/>
                <a:latin typeface="Arial"/>
              </a:rPr>
              <a:t> pour un enseignant T1 PE :</a:t>
            </a:r>
            <a:endParaRPr lang="fr-FR" sz="2600" b="0" u="none" strike="noStrike">
              <a:solidFill>
                <a:srgbClr val="000000"/>
              </a:solidFill>
              <a:effectLst/>
              <a:uFillTx/>
              <a:latin typeface="Arial"/>
            </a:endParaRPr>
          </a:p>
          <a:p>
            <a:pPr indent="0" algn="ctr">
              <a:buNone/>
            </a:pPr>
            <a:r>
              <a:rPr lang="fr-FR" sz="2600" b="0" u="none" strike="noStrike">
                <a:solidFill>
                  <a:srgbClr val="000000"/>
                </a:solidFill>
                <a:effectLst/>
                <a:uFillTx/>
                <a:latin typeface="Arial"/>
              </a:rPr>
              <a:t>Échelon 1 CLASSE NORMALE : indice 395</a:t>
            </a:r>
            <a:endParaRPr lang="fr-FR" sz="2600" b="0" u="none" strike="noStrike">
              <a:solidFill>
                <a:srgbClr val="000000"/>
              </a:solidFill>
              <a:effectLst/>
              <a:uFillTx/>
              <a:latin typeface="Arial"/>
            </a:endParaRPr>
          </a:p>
        </p:txBody>
      </p:sp>
      <p:pic>
        <p:nvPicPr>
          <p:cNvPr id="256" name="Image 17"/>
          <p:cNvPicPr/>
          <p:nvPr/>
        </p:nvPicPr>
        <p:blipFill>
          <a:blip r:embed="rId2"/>
          <a:stretch/>
        </p:blipFill>
        <p:spPr>
          <a:xfrm>
            <a:off x="648360" y="5049000"/>
            <a:ext cx="470880" cy="470880"/>
          </a:xfrm>
          <a:prstGeom prst="rect">
            <a:avLst/>
          </a:prstGeom>
          <a:noFill/>
          <a:ln w="0">
            <a:noFill/>
          </a:ln>
        </p:spPr>
      </p:pic>
      <p:sp>
        <p:nvSpPr>
          <p:cNvPr id="257" name=""/>
          <p:cNvSpPr/>
          <p:nvPr/>
        </p:nvSpPr>
        <p:spPr>
          <a:xfrm>
            <a:off x="180000" y="3270960"/>
            <a:ext cx="1260000" cy="900000"/>
          </a:xfrm>
          <a:prstGeom prst="rect">
            <a:avLst/>
          </a:prstGeom>
          <a:solidFill>
            <a:srgbClr val="ffdbb6"/>
          </a:solidFill>
          <a:ln w="0">
            <a:solidFill>
              <a:srgbClr val="000000"/>
            </a:solidFill>
          </a:ln>
        </p:spPr>
        <p:style>
          <a:lnRef idx="0"/>
          <a:fillRef idx="0"/>
          <a:effectRef idx="0"/>
          <a:fontRef idx="minor"/>
        </p:style>
        <p:txBody>
          <a:bodyPr lIns="90000" rIns="90000" tIns="45000" bIns="45000" anchor="ctr">
            <a:noAutofit/>
          </a:bodyPr>
          <a:p>
            <a:pPr algn="ctr"/>
            <a:r>
              <a:rPr lang="fr-FR" sz="1500" b="0" u="none" strike="noStrike">
                <a:solidFill>
                  <a:srgbClr val="000000"/>
                </a:solidFill>
                <a:effectLst/>
                <a:uFillTx/>
                <a:latin typeface="Arial"/>
              </a:rPr>
              <a:t>Traitement mensuel net :</a:t>
            </a:r>
            <a:endParaRPr lang="fr-FR" sz="1500" b="0" u="none" strike="noStrike">
              <a:solidFill>
                <a:srgbClr val="000000"/>
              </a:solidFill>
              <a:effectLst/>
              <a:uFillTx/>
              <a:latin typeface="Arial"/>
            </a:endParaRPr>
          </a:p>
          <a:p>
            <a:pPr algn="ctr"/>
            <a:r>
              <a:rPr lang="fr-FR" sz="1800" b="0" u="none" strike="noStrike">
                <a:solidFill>
                  <a:srgbClr val="000000"/>
                </a:solidFill>
                <a:effectLst/>
                <a:uFillTx/>
                <a:latin typeface="Arial"/>
              </a:rPr>
              <a:t>1 763,50 €</a:t>
            </a:r>
            <a:endParaRPr lang="fr-FR" sz="1800" b="0" u="none" strike="noStrike">
              <a:solidFill>
                <a:srgbClr val="000000"/>
              </a:solidFill>
              <a:effectLst/>
              <a:uFillTx/>
              <a:latin typeface="Arial"/>
            </a:endParaRPr>
          </a:p>
        </p:txBody>
      </p:sp>
      <p:sp>
        <p:nvSpPr>
          <p:cNvPr id="258" name=""/>
          <p:cNvSpPr/>
          <p:nvPr/>
        </p:nvSpPr>
        <p:spPr>
          <a:xfrm>
            <a:off x="5076000" y="3270960"/>
            <a:ext cx="90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4,92</a:t>
            </a:r>
            <a:endParaRPr lang="fr-FR" sz="1500" b="0" u="none" strike="noStrike">
              <a:solidFill>
                <a:srgbClr val="000000"/>
              </a:solidFill>
              <a:effectLst/>
              <a:uFillTx/>
              <a:latin typeface="Arial"/>
            </a:endParaRPr>
          </a:p>
        </p:txBody>
      </p:sp>
      <p:sp>
        <p:nvSpPr>
          <p:cNvPr id="259" name=""/>
          <p:cNvSpPr/>
          <p:nvPr/>
        </p:nvSpPr>
        <p:spPr>
          <a:xfrm>
            <a:off x="1944000" y="327096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395 </a:t>
            </a:r>
            <a:endParaRPr lang="fr-FR" sz="1500" b="0" u="none" strike="noStrike">
              <a:solidFill>
                <a:srgbClr val="000000"/>
              </a:solidFill>
              <a:effectLst/>
              <a:uFillTx/>
              <a:latin typeface="Arial"/>
            </a:endParaRPr>
          </a:p>
        </p:txBody>
      </p:sp>
      <p:sp>
        <p:nvSpPr>
          <p:cNvPr id="260" name=""/>
          <p:cNvSpPr/>
          <p:nvPr/>
        </p:nvSpPr>
        <p:spPr>
          <a:xfrm>
            <a:off x="6264000" y="3270960"/>
            <a:ext cx="936000" cy="90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300" b="0" i="1" u="none" strike="noStrike">
                <a:solidFill>
                  <a:srgbClr val="000000"/>
                </a:solidFill>
                <a:effectLst/>
                <a:uFillTx/>
                <a:latin typeface="Arial"/>
              </a:rPr>
              <a:t>400,9</a:t>
            </a:r>
            <a:endParaRPr lang="fr-FR" sz="1300" b="0" u="none" strike="noStrike">
              <a:solidFill>
                <a:srgbClr val="000000"/>
              </a:solidFill>
              <a:effectLst/>
              <a:uFillTx/>
              <a:latin typeface="Arial"/>
            </a:endParaRPr>
          </a:p>
        </p:txBody>
      </p:sp>
      <p:sp>
        <p:nvSpPr>
          <p:cNvPr id="261" name=""/>
          <p:cNvSpPr txBox="1"/>
          <p:nvPr/>
        </p:nvSpPr>
        <p:spPr>
          <a:xfrm>
            <a:off x="1476000" y="360324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62" name=""/>
          <p:cNvSpPr txBox="1"/>
          <p:nvPr/>
        </p:nvSpPr>
        <p:spPr>
          <a:xfrm>
            <a:off x="4788000" y="360360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x</a:t>
            </a:r>
            <a:endParaRPr lang="fr-FR" sz="2100" b="0" u="none" strike="noStrike">
              <a:solidFill>
                <a:srgbClr val="000000"/>
              </a:solidFill>
              <a:effectLst/>
              <a:uFillTx/>
              <a:latin typeface="Arial"/>
            </a:endParaRPr>
          </a:p>
        </p:txBody>
      </p:sp>
      <p:sp>
        <p:nvSpPr>
          <p:cNvPr id="263" name=""/>
          <p:cNvSpPr txBox="1"/>
          <p:nvPr/>
        </p:nvSpPr>
        <p:spPr>
          <a:xfrm>
            <a:off x="6012000" y="356796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64" name=""/>
          <p:cNvSpPr/>
          <p:nvPr/>
        </p:nvSpPr>
        <p:spPr>
          <a:xfrm>
            <a:off x="2880000" y="327096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IR : 0</a:t>
            </a:r>
            <a:endParaRPr lang="fr-FR" sz="1500" b="0" u="none" strike="noStrike">
              <a:solidFill>
                <a:srgbClr val="000000"/>
              </a:solidFill>
              <a:effectLst/>
              <a:uFillTx/>
              <a:latin typeface="Arial"/>
            </a:endParaRPr>
          </a:p>
        </p:txBody>
      </p:sp>
      <p:sp>
        <p:nvSpPr>
          <p:cNvPr id="265" name=""/>
          <p:cNvSpPr/>
          <p:nvPr/>
        </p:nvSpPr>
        <p:spPr>
          <a:xfrm>
            <a:off x="3852000" y="3270960"/>
            <a:ext cx="720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BI / NBI : 0</a:t>
            </a:r>
            <a:endParaRPr lang="fr-FR" sz="1500" b="0" u="none" strike="noStrike">
              <a:solidFill>
                <a:srgbClr val="000000"/>
              </a:solidFill>
              <a:effectLst/>
              <a:uFillTx/>
              <a:latin typeface="Arial"/>
            </a:endParaRPr>
          </a:p>
        </p:txBody>
      </p:sp>
      <p:sp>
        <p:nvSpPr>
          <p:cNvPr id="266" name=""/>
          <p:cNvSpPr txBox="1"/>
          <p:nvPr/>
        </p:nvSpPr>
        <p:spPr>
          <a:xfrm>
            <a:off x="1692000" y="360360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67" name=""/>
          <p:cNvSpPr txBox="1"/>
          <p:nvPr/>
        </p:nvSpPr>
        <p:spPr>
          <a:xfrm>
            <a:off x="4572000" y="3603960"/>
            <a:ext cx="360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68" name=""/>
          <p:cNvSpPr/>
          <p:nvPr/>
        </p:nvSpPr>
        <p:spPr>
          <a:xfrm>
            <a:off x="7380000" y="3270960"/>
            <a:ext cx="684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500" b="0" u="none" strike="noStrike">
                <a:solidFill>
                  <a:srgbClr val="000000"/>
                </a:solidFill>
                <a:effectLst/>
                <a:uFillTx/>
                <a:latin typeface="Arial"/>
              </a:rPr>
              <a:t>SFT : 0</a:t>
            </a:r>
            <a:endParaRPr lang="fr-FR" sz="1500" b="0" u="none" strike="noStrike">
              <a:solidFill>
                <a:srgbClr val="000000"/>
              </a:solidFill>
              <a:effectLst/>
              <a:uFillTx/>
              <a:latin typeface="Arial"/>
            </a:endParaRPr>
          </a:p>
        </p:txBody>
      </p:sp>
      <p:sp>
        <p:nvSpPr>
          <p:cNvPr id="269" name=""/>
          <p:cNvSpPr/>
          <p:nvPr/>
        </p:nvSpPr>
        <p:spPr>
          <a:xfrm>
            <a:off x="9144000" y="3276000"/>
            <a:ext cx="756000" cy="900000"/>
          </a:xfrm>
          <a:prstGeom prst="rect">
            <a:avLst/>
          </a:prstGeom>
          <a:solidFill>
            <a:srgbClr val="ffd7d7"/>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300" b="0" u="none" strike="noStrike">
                <a:solidFill>
                  <a:srgbClr val="000000"/>
                </a:solidFill>
                <a:effectLst/>
                <a:uFillTx/>
                <a:latin typeface="Arial"/>
              </a:rPr>
              <a:t>Prélèvt à la source : 0</a:t>
            </a:r>
            <a:endParaRPr lang="fr-FR" sz="1300" b="0" u="none" strike="noStrike">
              <a:solidFill>
                <a:srgbClr val="000000"/>
              </a:solidFill>
              <a:effectLst/>
              <a:uFillTx/>
              <a:latin typeface="Arial"/>
            </a:endParaRPr>
          </a:p>
        </p:txBody>
      </p:sp>
      <p:sp>
        <p:nvSpPr>
          <p:cNvPr id="270" name=""/>
          <p:cNvSpPr txBox="1"/>
          <p:nvPr/>
        </p:nvSpPr>
        <p:spPr>
          <a:xfrm>
            <a:off x="2700000" y="360324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1" name=""/>
          <p:cNvSpPr txBox="1"/>
          <p:nvPr/>
        </p:nvSpPr>
        <p:spPr>
          <a:xfrm>
            <a:off x="3690720" y="360360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2" name=""/>
          <p:cNvSpPr txBox="1"/>
          <p:nvPr/>
        </p:nvSpPr>
        <p:spPr>
          <a:xfrm>
            <a:off x="7237440" y="360396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3" name=""/>
          <p:cNvSpPr txBox="1"/>
          <p:nvPr/>
        </p:nvSpPr>
        <p:spPr>
          <a:xfrm>
            <a:off x="8569440" y="360396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4" name=""/>
          <p:cNvSpPr/>
          <p:nvPr/>
        </p:nvSpPr>
        <p:spPr>
          <a:xfrm>
            <a:off x="8208000" y="3270960"/>
            <a:ext cx="684000" cy="900000"/>
          </a:xfrm>
          <a:prstGeom prst="rect">
            <a:avLst/>
          </a:prstGeom>
          <a:solidFill>
            <a:srgbClr val="dee6ef"/>
          </a:solidFill>
          <a:ln w="0">
            <a:solidFill>
              <a:srgbClr val="000000"/>
            </a:solidFill>
          </a:ln>
        </p:spPr>
        <p:style>
          <a:lnRef idx="0"/>
          <a:fillRef idx="0"/>
          <a:effectRef idx="0"/>
          <a:fontRef idx="minor"/>
        </p:style>
        <p:txBody>
          <a:bodyPr lIns="90000" rIns="90000" tIns="45000" bIns="45000" anchor="ctr">
            <a:noAutofit/>
          </a:bodyPr>
          <a:p>
            <a:pPr algn="ctr">
              <a:lnSpc>
                <a:spcPct val="100000"/>
              </a:lnSpc>
            </a:pPr>
            <a:r>
              <a:rPr lang="fr-FR" sz="1100" b="0" u="none" strike="noStrike">
                <a:solidFill>
                  <a:srgbClr val="000000"/>
                </a:solidFill>
                <a:effectLst/>
                <a:uFillTx/>
                <a:latin typeface="Arial"/>
              </a:rPr>
              <a:t>ISAE : 212,5 / prime d’attra : 177,5 </a:t>
            </a:r>
            <a:endParaRPr lang="fr-FR" sz="1100" b="0" u="none" strike="noStrike">
              <a:solidFill>
                <a:srgbClr val="000000"/>
              </a:solidFill>
              <a:effectLst/>
              <a:uFillTx/>
              <a:latin typeface="Arial"/>
            </a:endParaRPr>
          </a:p>
        </p:txBody>
      </p:sp>
      <p:sp>
        <p:nvSpPr>
          <p:cNvPr id="275" name=""/>
          <p:cNvSpPr txBox="1"/>
          <p:nvPr/>
        </p:nvSpPr>
        <p:spPr>
          <a:xfrm>
            <a:off x="8084160" y="360432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6" name=""/>
          <p:cNvSpPr txBox="1"/>
          <p:nvPr/>
        </p:nvSpPr>
        <p:spPr>
          <a:xfrm>
            <a:off x="8984160" y="3604320"/>
            <a:ext cx="36000" cy="387720"/>
          </a:xfrm>
          <a:prstGeom prst="rect">
            <a:avLst/>
          </a:prstGeom>
          <a:noFill/>
          <a:ln w="0">
            <a:noFill/>
          </a:ln>
        </p:spPr>
        <p:txBody>
          <a:bodyPr lIns="90000" rIns="90000" tIns="45000" bIns="45000" anchor="t">
            <a:spAutoFit/>
          </a:bodyPr>
          <a:p>
            <a:r>
              <a:rPr lang="fr-FR" sz="2100" b="1" u="none" strike="noStrike">
                <a:solidFill>
                  <a:srgbClr val="000000"/>
                </a:solidFill>
                <a:effectLst/>
                <a:uFillTx/>
                <a:latin typeface="Arial"/>
              </a:rPr>
              <a:t>-</a:t>
            </a:r>
            <a:endParaRPr lang="fr-FR" sz="2100" b="0" u="none" strike="noStrike">
              <a:solidFill>
                <a:srgbClr val="000000"/>
              </a:solidFill>
              <a:effectLst/>
              <a:uFillTx/>
              <a:latin typeface="Arial"/>
            </a:endParaRPr>
          </a:p>
        </p:txBody>
      </p:sp>
      <p:sp>
        <p:nvSpPr>
          <p:cNvPr id="277" name="PlaceHolder 3"/>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bg>
      <p:bgPr>
        <a:blipFill rotWithShape="0">
          <a:blip r:embed="rId1"/>
          <a:stretch>
            <a:fillRect/>
          </a:stretch>
        </a:blipFill>
      </p:bgPr>
    </p:bg>
    <p:spTree>
      <p:nvGrpSpPr>
        <p:cNvPr id="1" name=""/>
        <p:cNvGrpSpPr/>
        <p:nvPr/>
      </p:nvGrpSpPr>
      <p:grpSpPr>
        <a:xfrm>
          <a:off x="0" y="0"/>
          <a:ext cx="0" cy="0"/>
          <a:chOff x="0" y="0"/>
          <a:chExt cx="0" cy="0"/>
        </a:xfrm>
      </p:grpSpPr>
      <p:sp>
        <p:nvSpPr>
          <p:cNvPr id="278"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Obligations réglementaires de services :</a:t>
            </a:r>
            <a:br>
              <a:rPr sz="2600"/>
            </a:br>
            <a:r>
              <a:rPr lang="fr-FR" sz="2600" b="0" u="none" strike="noStrike">
                <a:ln>
                  <a:solidFill>
                    <a:srgbClr val="000000"/>
                  </a:solidFill>
                </a:ln>
                <a:solidFill>
                  <a:srgbClr val="ffffff"/>
                </a:solidFill>
                <a:effectLst/>
                <a:uFillTx/>
                <a:latin typeface="Arial"/>
              </a:rPr>
              <a:t>108h et 1607h</a:t>
            </a:r>
            <a:endParaRPr lang="fr-FR" sz="2600" b="0" u="none" strike="noStrike">
              <a:solidFill>
                <a:srgbClr val="ffffff"/>
              </a:solidFill>
              <a:effectLst/>
              <a:uFillTx/>
              <a:latin typeface="Arial"/>
            </a:endParaRPr>
          </a:p>
        </p:txBody>
      </p:sp>
      <p:pic>
        <p:nvPicPr>
          <p:cNvPr id="279" name="Image 1"/>
          <p:cNvPicPr/>
          <p:nvPr/>
        </p:nvPicPr>
        <p:blipFill>
          <a:blip r:embed="rId2"/>
          <a:stretch/>
        </p:blipFill>
        <p:spPr>
          <a:xfrm>
            <a:off x="648360" y="5049000"/>
            <a:ext cx="470880" cy="470880"/>
          </a:xfrm>
          <a:prstGeom prst="rect">
            <a:avLst/>
          </a:prstGeom>
          <a:noFill/>
          <a:ln w="0">
            <a:noFill/>
          </a:ln>
        </p:spPr>
      </p:pic>
      <p:pic>
        <p:nvPicPr>
          <p:cNvPr id="280" name=""/>
          <p:cNvPicPr/>
          <p:nvPr/>
        </p:nvPicPr>
        <p:blipFill>
          <a:blip r:embed="rId3"/>
          <a:stretch/>
        </p:blipFill>
        <p:spPr>
          <a:xfrm>
            <a:off x="1440000" y="1260360"/>
            <a:ext cx="4210920" cy="3531960"/>
          </a:xfrm>
          <a:prstGeom prst="rect">
            <a:avLst/>
          </a:prstGeom>
          <a:noFill/>
          <a:ln w="0">
            <a:noFill/>
          </a:ln>
        </p:spPr>
      </p:pic>
      <p:sp>
        <p:nvSpPr>
          <p:cNvPr id="281" name=""/>
          <p:cNvSpPr txBox="1"/>
          <p:nvPr/>
        </p:nvSpPr>
        <p:spPr>
          <a:xfrm>
            <a:off x="6300000" y="1800360"/>
            <a:ext cx="3240000" cy="2473560"/>
          </a:xfrm>
          <a:prstGeom prst="rect">
            <a:avLst/>
          </a:prstGeom>
          <a:noFill/>
          <a:ln w="0">
            <a:noFill/>
          </a:ln>
        </p:spPr>
        <p:txBody>
          <a:bodyPr lIns="90000" rIns="90000" tIns="45000" bIns="45000" anchor="ctr">
            <a:spAutoFit/>
          </a:bodyPr>
          <a:p>
            <a:pPr algn="ctr"/>
            <a:r>
              <a:rPr lang="fr-FR" sz="4200" b="0" u="none" strike="noStrike">
                <a:solidFill>
                  <a:srgbClr val="000000"/>
                </a:solidFill>
                <a:effectLst/>
                <a:uFillTx/>
                <a:latin typeface="Arial"/>
              </a:rPr>
              <a:t>Une pause s’impose ! </a:t>
            </a:r>
            <a:endParaRPr lang="fr-FR" sz="4200" b="0" u="none" strike="noStrike">
              <a:solidFill>
                <a:srgbClr val="000000"/>
              </a:solidFill>
              <a:effectLst/>
              <a:uFillTx/>
              <a:latin typeface="Arial"/>
            </a:endParaRPr>
          </a:p>
        </p:txBody>
      </p:sp>
      <p:sp>
        <p:nvSpPr>
          <p:cNvPr id="28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283"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a:t>
            </a:r>
            <a:endParaRPr lang="fr-FR" sz="2600" b="0" u="none" strike="noStrike">
              <a:solidFill>
                <a:srgbClr val="ffffff"/>
              </a:solidFill>
              <a:effectLst/>
              <a:uFillTx/>
              <a:latin typeface="Arial"/>
            </a:endParaRPr>
          </a:p>
        </p:txBody>
      </p:sp>
      <p:pic>
        <p:nvPicPr>
          <p:cNvPr id="284" name="Image 18"/>
          <p:cNvPicPr/>
          <p:nvPr/>
        </p:nvPicPr>
        <p:blipFill>
          <a:blip r:embed="rId2"/>
          <a:stretch/>
        </p:blipFill>
        <p:spPr>
          <a:xfrm>
            <a:off x="648360" y="5049000"/>
            <a:ext cx="470880" cy="470880"/>
          </a:xfrm>
          <a:prstGeom prst="rect">
            <a:avLst/>
          </a:prstGeom>
          <a:noFill/>
          <a:ln w="0">
            <a:noFill/>
          </a:ln>
        </p:spPr>
      </p:pic>
      <p:sp>
        <p:nvSpPr>
          <p:cNvPr id="285"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hlinkClick r:id="rId3"/>
              </a:rPr>
              <a:t>Indemnités / primes : très nombreuses ..</a:t>
            </a:r>
            <a:r>
              <a:rPr lang="fr-FR" sz="2800" b="0" u="none" strike="noStrike">
                <a:solidFill>
                  <a:srgbClr val="000000"/>
                </a:solidFill>
                <a:effectLst/>
                <a:uFillTx/>
                <a:latin typeface="Arial"/>
              </a:rPr>
              <a:t>.</a:t>
            </a:r>
            <a:endParaRPr lang="fr-FR" sz="2800" b="0" u="none" strike="noStrike">
              <a:solidFill>
                <a:srgbClr val="000000"/>
              </a:solidFill>
              <a:effectLst/>
              <a:uFillTx/>
              <a:latin typeface="Arial"/>
            </a:endParaRPr>
          </a:p>
        </p:txBody>
      </p:sp>
      <p:sp>
        <p:nvSpPr>
          <p:cNvPr id="286" name=""/>
          <p:cNvSpPr txBox="1"/>
          <p:nvPr/>
        </p:nvSpPr>
        <p:spPr>
          <a:xfrm>
            <a:off x="540000" y="198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ISOE/ISAE</a:t>
            </a:r>
            <a:endParaRPr lang="fr-FR" sz="1800" b="0" u="none" strike="noStrike">
              <a:solidFill>
                <a:srgbClr val="000000"/>
              </a:solidFill>
              <a:effectLst/>
              <a:uFillTx/>
              <a:latin typeface="Arial"/>
            </a:endParaRPr>
          </a:p>
        </p:txBody>
      </p:sp>
      <p:sp>
        <p:nvSpPr>
          <p:cNvPr id="287" name=""/>
          <p:cNvSpPr txBox="1"/>
          <p:nvPr/>
        </p:nvSpPr>
        <p:spPr>
          <a:xfrm>
            <a:off x="540000" y="270000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Indemnités REP / REP+</a:t>
            </a:r>
            <a:endParaRPr lang="fr-FR" sz="1800" b="0" u="none" strike="noStrike">
              <a:solidFill>
                <a:srgbClr val="000000"/>
              </a:solidFill>
              <a:effectLst/>
              <a:uFillTx/>
              <a:latin typeface="Arial"/>
            </a:endParaRPr>
          </a:p>
        </p:txBody>
      </p:sp>
      <p:sp>
        <p:nvSpPr>
          <p:cNvPr id="288" name=""/>
          <p:cNvSpPr txBox="1"/>
          <p:nvPr/>
        </p:nvSpPr>
        <p:spPr>
          <a:xfrm>
            <a:off x="540000" y="342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ISSR</a:t>
            </a:r>
            <a:endParaRPr lang="fr-FR" sz="1800" b="0" u="none" strike="noStrike">
              <a:solidFill>
                <a:srgbClr val="000000"/>
              </a:solidFill>
              <a:effectLst/>
              <a:uFillTx/>
              <a:latin typeface="Arial"/>
            </a:endParaRPr>
          </a:p>
        </p:txBody>
      </p:sp>
      <p:sp>
        <p:nvSpPr>
          <p:cNvPr id="289" name=""/>
          <p:cNvSpPr txBox="1"/>
          <p:nvPr/>
        </p:nvSpPr>
        <p:spPr>
          <a:xfrm>
            <a:off x="2520000" y="198000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Prime informatique</a:t>
            </a:r>
            <a:endParaRPr lang="fr-FR" sz="1800" b="0" u="none" strike="noStrike">
              <a:solidFill>
                <a:srgbClr val="000000"/>
              </a:solidFill>
              <a:effectLst/>
              <a:uFillTx/>
              <a:latin typeface="Arial"/>
            </a:endParaRPr>
          </a:p>
        </p:txBody>
      </p:sp>
      <p:sp>
        <p:nvSpPr>
          <p:cNvPr id="290" name=""/>
          <p:cNvSpPr txBox="1"/>
          <p:nvPr/>
        </p:nvSpPr>
        <p:spPr>
          <a:xfrm>
            <a:off x="2520000" y="270000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Prime d’entrée dans le métier</a:t>
            </a:r>
            <a:endParaRPr lang="fr-FR" sz="1800" b="0" u="none" strike="noStrike">
              <a:solidFill>
                <a:srgbClr val="000000"/>
              </a:solidFill>
              <a:effectLst/>
              <a:uFillTx/>
              <a:latin typeface="Arial"/>
            </a:endParaRPr>
          </a:p>
        </p:txBody>
      </p:sp>
      <p:sp>
        <p:nvSpPr>
          <p:cNvPr id="291" name=""/>
          <p:cNvSpPr txBox="1"/>
          <p:nvPr/>
        </p:nvSpPr>
        <p:spPr>
          <a:xfrm>
            <a:off x="2520000" y="342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Prime Grenelle</a:t>
            </a:r>
            <a:endParaRPr lang="fr-FR" sz="1800" b="0" u="none" strike="noStrike">
              <a:solidFill>
                <a:srgbClr val="000000"/>
              </a:solidFill>
              <a:effectLst/>
              <a:uFillTx/>
              <a:latin typeface="Arial"/>
            </a:endParaRPr>
          </a:p>
        </p:txBody>
      </p:sp>
      <p:sp>
        <p:nvSpPr>
          <p:cNvPr id="292" name=""/>
          <p:cNvSpPr txBox="1"/>
          <p:nvPr/>
        </p:nvSpPr>
        <p:spPr>
          <a:xfrm>
            <a:off x="2520000" y="407772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Prime d’installation</a:t>
            </a:r>
            <a:endParaRPr lang="fr-FR" sz="1800" b="0" u="none" strike="noStrike">
              <a:solidFill>
                <a:srgbClr val="000000"/>
              </a:solidFill>
              <a:effectLst/>
              <a:uFillTx/>
              <a:latin typeface="Arial"/>
            </a:endParaRPr>
          </a:p>
        </p:txBody>
      </p:sp>
      <p:sp>
        <p:nvSpPr>
          <p:cNvPr id="293" name=""/>
          <p:cNvSpPr txBox="1"/>
          <p:nvPr/>
        </p:nvSpPr>
        <p:spPr>
          <a:xfrm>
            <a:off x="7380000" y="209772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Indemnités ASH</a:t>
            </a:r>
            <a:endParaRPr lang="fr-FR" sz="1800" b="0" u="none" strike="noStrike">
              <a:solidFill>
                <a:srgbClr val="000000"/>
              </a:solidFill>
              <a:effectLst/>
              <a:uFillTx/>
              <a:latin typeface="Arial"/>
            </a:endParaRPr>
          </a:p>
        </p:txBody>
      </p:sp>
      <p:sp>
        <p:nvSpPr>
          <p:cNvPr id="294" name=""/>
          <p:cNvSpPr txBox="1"/>
          <p:nvPr/>
        </p:nvSpPr>
        <p:spPr>
          <a:xfrm>
            <a:off x="540000" y="4140000"/>
            <a:ext cx="180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Forfait mobilité durable</a:t>
            </a:r>
            <a:endParaRPr lang="fr-FR" sz="1800" b="0" u="none" strike="noStrike">
              <a:solidFill>
                <a:srgbClr val="000000"/>
              </a:solidFill>
              <a:effectLst/>
              <a:uFillTx/>
              <a:latin typeface="Arial"/>
            </a:endParaRPr>
          </a:p>
        </p:txBody>
      </p:sp>
      <p:sp>
        <p:nvSpPr>
          <p:cNvPr id="295" name=""/>
          <p:cNvSpPr txBox="1"/>
          <p:nvPr/>
        </p:nvSpPr>
        <p:spPr>
          <a:xfrm>
            <a:off x="7380000" y="3060000"/>
            <a:ext cx="1800000" cy="85824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Indemnités activités péri-éducatives</a:t>
            </a:r>
            <a:endParaRPr lang="fr-FR" sz="1800" b="0" u="none" strike="noStrike">
              <a:solidFill>
                <a:srgbClr val="000000"/>
              </a:solidFill>
              <a:effectLst/>
              <a:uFillTx/>
              <a:latin typeface="Arial"/>
            </a:endParaRPr>
          </a:p>
        </p:txBody>
      </p:sp>
      <p:sp>
        <p:nvSpPr>
          <p:cNvPr id="296" name=""/>
          <p:cNvSpPr txBox="1"/>
          <p:nvPr/>
        </p:nvSpPr>
        <p:spPr>
          <a:xfrm>
            <a:off x="4860000" y="198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Indemnités PP</a:t>
            </a:r>
            <a:endParaRPr lang="fr-FR" sz="1800" b="0" u="none" strike="noStrike">
              <a:solidFill>
                <a:srgbClr val="000000"/>
              </a:solidFill>
              <a:effectLst/>
              <a:uFillTx/>
              <a:latin typeface="Arial"/>
            </a:endParaRPr>
          </a:p>
        </p:txBody>
      </p:sp>
      <p:sp>
        <p:nvSpPr>
          <p:cNvPr id="297" name=""/>
          <p:cNvSpPr txBox="1"/>
          <p:nvPr/>
        </p:nvSpPr>
        <p:spPr>
          <a:xfrm>
            <a:off x="4860000" y="270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IMP</a:t>
            </a:r>
            <a:endParaRPr lang="fr-FR" sz="1800" b="0" u="none" strike="noStrike">
              <a:solidFill>
                <a:srgbClr val="000000"/>
              </a:solidFill>
              <a:effectLst/>
              <a:uFillTx/>
              <a:latin typeface="Arial"/>
            </a:endParaRPr>
          </a:p>
        </p:txBody>
      </p:sp>
      <p:sp>
        <p:nvSpPr>
          <p:cNvPr id="298" name=""/>
          <p:cNvSpPr txBox="1"/>
          <p:nvPr/>
        </p:nvSpPr>
        <p:spPr>
          <a:xfrm>
            <a:off x="4860000" y="3420000"/>
            <a:ext cx="1800000" cy="54000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Pacte</a:t>
            </a:r>
            <a:endParaRPr lang="fr-FR" sz="1800" b="0" u="none" strike="noStrike">
              <a:solidFill>
                <a:srgbClr val="000000"/>
              </a:solidFill>
              <a:effectLst/>
              <a:uFillTx/>
              <a:latin typeface="Arial"/>
            </a:endParaRPr>
          </a:p>
        </p:txBody>
      </p:sp>
      <p:sp>
        <p:nvSpPr>
          <p:cNvPr id="299"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
        <p:nvSpPr>
          <p:cNvPr id="300" name=""/>
          <p:cNvSpPr txBox="1"/>
          <p:nvPr/>
        </p:nvSpPr>
        <p:spPr>
          <a:xfrm>
            <a:off x="7020000" y="4140000"/>
            <a:ext cx="2340000" cy="602280"/>
          </a:xfrm>
          <a:prstGeom prst="rect">
            <a:avLst/>
          </a:prstGeom>
          <a:solidFill>
            <a:srgbClr val="ffffff"/>
          </a:solidFill>
          <a:ln w="0">
            <a:noFill/>
          </a:ln>
        </p:spPr>
        <p:txBody>
          <a:bodyPr lIns="90000" rIns="90000" tIns="45000" bIns="45000" anchor="ctr">
            <a:spAutoFit/>
          </a:bodyPr>
          <a:p>
            <a:pPr algn="ctr"/>
            <a:r>
              <a:rPr lang="fr-FR" sz="1800" b="0" u="none" strike="noStrike">
                <a:solidFill>
                  <a:srgbClr val="000000"/>
                </a:solidFill>
                <a:effectLst/>
                <a:uFillTx/>
                <a:latin typeface="Arial"/>
              </a:rPr>
              <a:t>Indemnité compensatrice CSG</a:t>
            </a:r>
            <a:endParaRPr lang="fr-F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0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02" name="Image 19"/>
          <p:cNvPicPr/>
          <p:nvPr/>
        </p:nvPicPr>
        <p:blipFill>
          <a:blip r:embed="rId2"/>
          <a:stretch/>
        </p:blipFill>
        <p:spPr>
          <a:xfrm>
            <a:off x="648360" y="5049000"/>
            <a:ext cx="470880" cy="470880"/>
          </a:xfrm>
          <a:prstGeom prst="rect">
            <a:avLst/>
          </a:prstGeom>
          <a:noFill/>
          <a:ln w="0">
            <a:noFill/>
          </a:ln>
        </p:spPr>
      </p:pic>
      <p:sp>
        <p:nvSpPr>
          <p:cNvPr id="303"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 ISOE / ISAE</a:t>
            </a:r>
            <a:endParaRPr lang="fr-FR" sz="2800" b="0" u="none" strike="noStrike">
              <a:solidFill>
                <a:srgbClr val="000000"/>
              </a:solidFill>
              <a:effectLst/>
              <a:uFillTx/>
              <a:latin typeface="Arial"/>
            </a:endParaRPr>
          </a:p>
        </p:txBody>
      </p:sp>
      <p:sp>
        <p:nvSpPr>
          <p:cNvPr id="304" name=""/>
          <p:cNvSpPr txBox="1"/>
          <p:nvPr/>
        </p:nvSpPr>
        <p:spPr>
          <a:xfrm>
            <a:off x="540000" y="2160000"/>
            <a:ext cx="9000000" cy="2922120"/>
          </a:xfrm>
          <a:prstGeom prst="rect">
            <a:avLst/>
          </a:prstGeom>
          <a:noFill/>
          <a:ln w="0">
            <a:noFill/>
          </a:ln>
        </p:spPr>
        <p:txBody>
          <a:bodyPr lIns="90000" rIns="90000" tIns="45000" bIns="45000" anchor="t">
            <a:spAutoFit/>
          </a:bodyPr>
          <a:p>
            <a:pPr marL="216000" indent="-216000">
              <a:spcBef>
                <a:spcPts val="1191"/>
              </a:spcBef>
              <a:spcAft>
                <a:spcPts val="992"/>
              </a:spcAft>
              <a:buClr>
                <a:srgbClr val="000000"/>
              </a:buClr>
              <a:buSzPct val="45000"/>
              <a:buFont typeface="Wingdings" charset="2"/>
              <a:buChar char=""/>
            </a:pPr>
            <a:r>
              <a:rPr lang="fr-FR" sz="2800" b="0" u="none" strike="noStrike">
                <a:solidFill>
                  <a:srgbClr val="000000"/>
                </a:solidFill>
                <a:effectLst/>
                <a:uFillTx/>
                <a:latin typeface="Arial"/>
              </a:rPr>
              <a:t>ISOE : indemnité de suivi et d’orientation,  2</a:t>
            </a:r>
            <a:r>
              <a:rPr lang="fr-FR" sz="2800" b="0" u="none" strike="noStrike" baseline="33000">
                <a:solidFill>
                  <a:srgbClr val="000000"/>
                </a:solidFill>
                <a:effectLst/>
                <a:uFillTx/>
                <a:latin typeface="Arial"/>
              </a:rPr>
              <a:t>nd</a:t>
            </a:r>
            <a:r>
              <a:rPr lang="fr-FR" sz="2800" b="0" u="none" strike="noStrike">
                <a:solidFill>
                  <a:srgbClr val="000000"/>
                </a:solidFill>
                <a:effectLst/>
                <a:uFillTx/>
                <a:latin typeface="Arial"/>
              </a:rPr>
              <a:t> degré</a:t>
            </a:r>
            <a:endParaRPr lang="fr-FR" sz="2800" b="0" u="none" strike="noStrike">
              <a:solidFill>
                <a:srgbClr val="000000"/>
              </a:solidFill>
              <a:effectLst/>
              <a:uFillTx/>
              <a:latin typeface="Arial"/>
            </a:endParaRPr>
          </a:p>
          <a:p>
            <a:pPr marL="216000" indent="-216000">
              <a:spcBef>
                <a:spcPts val="1191"/>
              </a:spcBef>
              <a:spcAft>
                <a:spcPts val="992"/>
              </a:spcAft>
              <a:buClr>
                <a:srgbClr val="000000"/>
              </a:buClr>
              <a:buSzPct val="45000"/>
              <a:buFont typeface="Wingdings" charset="2"/>
              <a:buChar char=""/>
            </a:pPr>
            <a:r>
              <a:rPr lang="fr-FR" sz="2800" b="0" u="none" strike="noStrike">
                <a:solidFill>
                  <a:srgbClr val="000000"/>
                </a:solidFill>
                <a:effectLst/>
                <a:uFillTx/>
                <a:latin typeface="Arial"/>
              </a:rPr>
              <a:t> = 2550€ annuels doublée en 2023</a:t>
            </a:r>
            <a:endParaRPr lang="fr-FR" sz="2800" b="0" u="none" strike="noStrike">
              <a:solidFill>
                <a:srgbClr val="000000"/>
              </a:solidFill>
              <a:effectLst/>
              <a:uFillTx/>
              <a:latin typeface="Arial"/>
            </a:endParaRPr>
          </a:p>
          <a:p>
            <a:pPr marL="216000" indent="-216000">
              <a:spcBef>
                <a:spcPts val="1191"/>
              </a:spcBef>
              <a:spcAft>
                <a:spcPts val="992"/>
              </a:spcAft>
              <a:buClr>
                <a:srgbClr val="000000"/>
              </a:buClr>
              <a:buSzPct val="45000"/>
              <a:buFont typeface="Wingdings" charset="2"/>
              <a:buChar char=""/>
            </a:pPr>
            <a:r>
              <a:rPr lang="fr-FR" sz="2800" b="0" u="none" strike="noStrike">
                <a:solidFill>
                  <a:srgbClr val="000000"/>
                </a:solidFill>
                <a:effectLst/>
                <a:uFillTx/>
                <a:latin typeface="Arial"/>
              </a:rPr>
              <a:t>ISAE : institué par décret en août 2013 ; doublé en septembre 2023 ; pour les enseignants 1</a:t>
            </a:r>
            <a:r>
              <a:rPr lang="fr-FR" sz="2800" b="0" u="none" strike="noStrike" baseline="33000">
                <a:solidFill>
                  <a:srgbClr val="000000"/>
                </a:solidFill>
                <a:effectLst/>
                <a:uFillTx/>
                <a:latin typeface="Arial"/>
              </a:rPr>
              <a:t>er</a:t>
            </a:r>
            <a:r>
              <a:rPr lang="fr-FR" sz="2800" b="0" u="none" strike="noStrike">
                <a:solidFill>
                  <a:srgbClr val="000000"/>
                </a:solidFill>
                <a:effectLst/>
                <a:uFillTx/>
                <a:latin typeface="Arial"/>
              </a:rPr>
              <a:t> degré.</a:t>
            </a:r>
            <a:endParaRPr lang="fr-FR" sz="2800" b="0" u="none" strike="noStrike">
              <a:solidFill>
                <a:srgbClr val="000000"/>
              </a:solidFill>
              <a:effectLst/>
              <a:uFillTx/>
              <a:latin typeface="Arial"/>
            </a:endParaRPr>
          </a:p>
          <a:p>
            <a:r>
              <a:rPr lang="fr-FR" sz="2800" b="0" u="none" strike="noStrike">
                <a:solidFill>
                  <a:srgbClr val="000000"/>
                </a:solidFill>
                <a:effectLst/>
                <a:uFillTx/>
                <a:latin typeface="Arial"/>
              </a:rPr>
              <a:t>   = 2500€ annuels, soit 212,50€ bruts mensuels (code      201914)</a:t>
            </a:r>
            <a:endParaRPr lang="fr-FR" sz="2800" b="0" u="none" strike="noStrike">
              <a:solidFill>
                <a:srgbClr val="000000"/>
              </a:solidFill>
              <a:effectLst/>
              <a:uFillTx/>
              <a:latin typeface="Arial"/>
            </a:endParaRPr>
          </a:p>
        </p:txBody>
      </p:sp>
      <p:sp>
        <p:nvSpPr>
          <p:cNvPr id="305"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06"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07" name="Image 48"/>
          <p:cNvPicPr/>
          <p:nvPr/>
        </p:nvPicPr>
        <p:blipFill>
          <a:blip r:embed="rId2"/>
          <a:stretch/>
        </p:blipFill>
        <p:spPr>
          <a:xfrm>
            <a:off x="648360" y="5049000"/>
            <a:ext cx="470880" cy="470880"/>
          </a:xfrm>
          <a:prstGeom prst="rect">
            <a:avLst/>
          </a:prstGeom>
          <a:noFill/>
          <a:ln w="0">
            <a:noFill/>
          </a:ln>
        </p:spPr>
      </p:pic>
      <p:sp>
        <p:nvSpPr>
          <p:cNvPr id="308"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 ISOE / ISAE</a:t>
            </a:r>
            <a:endParaRPr lang="fr-FR" sz="2800" b="0" u="none" strike="noStrike">
              <a:solidFill>
                <a:srgbClr val="000000"/>
              </a:solidFill>
              <a:effectLst/>
              <a:uFillTx/>
              <a:latin typeface="Arial"/>
            </a:endParaRPr>
          </a:p>
        </p:txBody>
      </p:sp>
      <p:sp>
        <p:nvSpPr>
          <p:cNvPr id="309" name=""/>
          <p:cNvSpPr txBox="1"/>
          <p:nvPr/>
        </p:nvSpPr>
        <p:spPr>
          <a:xfrm>
            <a:off x="540000" y="2160000"/>
            <a:ext cx="9000000" cy="2770920"/>
          </a:xfrm>
          <a:prstGeom prst="rect">
            <a:avLst/>
          </a:prstGeom>
          <a:noFill/>
          <a:ln w="0">
            <a:noFill/>
          </a:ln>
        </p:spPr>
        <p:txBody>
          <a:bodyPr lIns="90000" rIns="90000" tIns="45000" bIns="45000" anchor="t">
            <a:spAutoFit/>
          </a:bodyPr>
          <a:p>
            <a:r>
              <a:rPr lang="fr-FR" sz="2800" b="0" u="none" strike="noStrike">
                <a:solidFill>
                  <a:srgbClr val="000000"/>
                </a:solidFill>
                <a:effectLst/>
                <a:uFillTx/>
                <a:latin typeface="Arial"/>
              </a:rPr>
              <a:t>ISOE : part modulable pour les professeurs principaux (2</a:t>
            </a:r>
            <a:r>
              <a:rPr lang="fr-FR" sz="2800" b="0" u="none" strike="noStrike" baseline="33000">
                <a:solidFill>
                  <a:srgbClr val="000000"/>
                </a:solidFill>
                <a:effectLst/>
                <a:uFillTx/>
                <a:latin typeface="Arial"/>
              </a:rPr>
              <a:t>nd</a:t>
            </a:r>
            <a:r>
              <a:rPr lang="fr-FR" sz="2800" b="0" u="none" strike="noStrike">
                <a:solidFill>
                  <a:srgbClr val="000000"/>
                </a:solidFill>
                <a:effectLst/>
                <a:uFillTx/>
                <a:latin typeface="Arial"/>
              </a:rPr>
              <a:t> degré) : 1308,72€ annuels (classes de 6</a:t>
            </a:r>
            <a:r>
              <a:rPr lang="fr-FR" sz="2800" b="0" u="none" strike="noStrike" baseline="33000">
                <a:solidFill>
                  <a:srgbClr val="000000"/>
                </a:solidFill>
                <a:effectLst/>
                <a:uFillTx/>
                <a:latin typeface="Arial"/>
              </a:rPr>
              <a:t>e</a:t>
            </a:r>
            <a:r>
              <a:rPr lang="fr-FR" sz="2800" b="0" u="none" strike="noStrike">
                <a:solidFill>
                  <a:srgbClr val="000000"/>
                </a:solidFill>
                <a:effectLst/>
                <a:uFillTx/>
                <a:latin typeface="Arial"/>
              </a:rPr>
              <a:t>, 5</a:t>
            </a:r>
            <a:r>
              <a:rPr lang="fr-FR" sz="2800" b="0" u="none" strike="noStrike" baseline="33000">
                <a:solidFill>
                  <a:srgbClr val="000000"/>
                </a:solidFill>
                <a:effectLst/>
                <a:uFillTx/>
                <a:latin typeface="Arial"/>
              </a:rPr>
              <a:t>e</a:t>
            </a:r>
            <a:r>
              <a:rPr lang="fr-FR" sz="2800" b="0" u="none" strike="noStrike">
                <a:solidFill>
                  <a:srgbClr val="000000"/>
                </a:solidFill>
                <a:effectLst/>
                <a:uFillTx/>
                <a:latin typeface="Arial"/>
              </a:rPr>
              <a:t>, 4</a:t>
            </a:r>
            <a:r>
              <a:rPr lang="fr-FR" sz="2800" b="0" u="none" strike="noStrike" baseline="33000">
                <a:solidFill>
                  <a:srgbClr val="000000"/>
                </a:solidFill>
                <a:effectLst/>
                <a:uFillTx/>
                <a:latin typeface="Arial"/>
              </a:rPr>
              <a:t>e</a:t>
            </a:r>
            <a:r>
              <a:rPr lang="fr-FR" sz="2800" b="0" u="none" strike="noStrike">
                <a:solidFill>
                  <a:srgbClr val="000000"/>
                </a:solidFill>
                <a:effectLst/>
                <a:uFillTx/>
                <a:latin typeface="Arial"/>
              </a:rPr>
              <a:t>)   à 1497,84€ annuels (classes de 3</a:t>
            </a:r>
            <a:r>
              <a:rPr lang="fr-FR" sz="2800" b="0" u="none" strike="noStrike" baseline="33000">
                <a:solidFill>
                  <a:srgbClr val="000000"/>
                </a:solidFill>
                <a:effectLst/>
                <a:uFillTx/>
                <a:latin typeface="Arial"/>
              </a:rPr>
              <a:t>e</a:t>
            </a:r>
            <a:r>
              <a:rPr lang="fr-FR" sz="2800" b="0" u="none" strike="noStrike">
                <a:solidFill>
                  <a:srgbClr val="000000"/>
                </a:solidFill>
                <a:effectLst/>
                <a:uFillTx/>
                <a:latin typeface="Arial"/>
              </a:rPr>
              <a:t> à Terminale)</a:t>
            </a:r>
            <a:endParaRPr lang="fr-FR" sz="2800" b="0" u="none" strike="noStrike">
              <a:solidFill>
                <a:srgbClr val="000000"/>
              </a:solidFill>
              <a:effectLst/>
              <a:uFillTx/>
              <a:latin typeface="Arial"/>
            </a:endParaRPr>
          </a:p>
          <a:p>
            <a:r>
              <a:rPr lang="fr-FR" sz="2800" b="0" u="none" strike="noStrike">
                <a:solidFill>
                  <a:srgbClr val="000000"/>
                </a:solidFill>
                <a:effectLst/>
                <a:uFillTx/>
                <a:latin typeface="Arial"/>
              </a:rPr>
              <a:t>Pour les agrégés : 1609,44€ annuels (classes de 6</a:t>
            </a:r>
            <a:r>
              <a:rPr lang="fr-FR" sz="2800" b="0" u="none" strike="noStrike" baseline="33000">
                <a:solidFill>
                  <a:srgbClr val="000000"/>
                </a:solidFill>
                <a:effectLst/>
                <a:uFillTx/>
                <a:latin typeface="Arial"/>
              </a:rPr>
              <a:t>e</a:t>
            </a:r>
            <a:r>
              <a:rPr lang="fr-FR" sz="2800" b="0" u="none" strike="noStrike">
                <a:solidFill>
                  <a:srgbClr val="000000"/>
                </a:solidFill>
                <a:effectLst/>
                <a:uFillTx/>
                <a:latin typeface="Arial"/>
              </a:rPr>
              <a:t> à 2</a:t>
            </a:r>
            <a:r>
              <a:rPr lang="fr-FR" sz="2800" b="0" u="none" strike="noStrike" baseline="33000">
                <a:solidFill>
                  <a:srgbClr val="000000"/>
                </a:solidFill>
                <a:effectLst/>
                <a:uFillTx/>
                <a:latin typeface="Arial"/>
              </a:rPr>
              <a:t>nde</a:t>
            </a:r>
            <a:r>
              <a:rPr lang="fr-FR" sz="2800" b="0" u="none" strike="noStrike">
                <a:solidFill>
                  <a:srgbClr val="000000"/>
                </a:solidFill>
                <a:effectLst/>
                <a:uFillTx/>
                <a:latin typeface="Arial"/>
              </a:rPr>
              <a:t>)</a:t>
            </a:r>
            <a:endParaRPr lang="fr-FR" sz="2800" b="0" u="none" strike="noStrike">
              <a:solidFill>
                <a:srgbClr val="000000"/>
              </a:solidFill>
              <a:effectLst/>
              <a:uFillTx/>
              <a:latin typeface="Arial"/>
            </a:endParaRPr>
          </a:p>
          <a:p>
            <a:r>
              <a:rPr lang="fr-FR" sz="2800" b="0" u="none" strike="noStrike">
                <a:solidFill>
                  <a:srgbClr val="000000"/>
                </a:solidFill>
                <a:effectLst/>
                <a:uFillTx/>
                <a:latin typeface="Arial"/>
              </a:rPr>
              <a:t>Pacte : une part fonctionnelle = 1250€ annuels</a:t>
            </a:r>
            <a:endParaRPr lang="fr-FR" sz="2800" b="0" u="none" strike="noStrike">
              <a:solidFill>
                <a:srgbClr val="000000"/>
              </a:solidFill>
              <a:effectLst/>
              <a:uFillTx/>
              <a:latin typeface="Arial"/>
            </a:endParaRPr>
          </a:p>
        </p:txBody>
      </p:sp>
      <p:sp>
        <p:nvSpPr>
          <p:cNvPr id="310"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1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12" name="Image 20"/>
          <p:cNvPicPr/>
          <p:nvPr/>
        </p:nvPicPr>
        <p:blipFill>
          <a:blip r:embed="rId2"/>
          <a:stretch/>
        </p:blipFill>
        <p:spPr>
          <a:xfrm>
            <a:off x="648360" y="5049000"/>
            <a:ext cx="470880" cy="470880"/>
          </a:xfrm>
          <a:prstGeom prst="rect">
            <a:avLst/>
          </a:prstGeom>
          <a:noFill/>
          <a:ln w="0">
            <a:noFill/>
          </a:ln>
        </p:spPr>
      </p:pic>
      <p:sp>
        <p:nvSpPr>
          <p:cNvPr id="313"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 indemnités REP / REP+</a:t>
            </a:r>
            <a:endParaRPr lang="fr-FR" sz="2800" b="0" u="none" strike="noStrike">
              <a:solidFill>
                <a:srgbClr val="000000"/>
              </a:solidFill>
              <a:effectLst/>
              <a:uFillTx/>
              <a:latin typeface="Arial"/>
            </a:endParaRPr>
          </a:p>
        </p:txBody>
      </p:sp>
      <p:pic>
        <p:nvPicPr>
          <p:cNvPr id="314" name=""/>
          <p:cNvPicPr/>
          <p:nvPr/>
        </p:nvPicPr>
        <p:blipFill>
          <a:blip r:embed="rId3"/>
          <a:stretch/>
        </p:blipFill>
        <p:spPr>
          <a:xfrm>
            <a:off x="568800" y="2664000"/>
            <a:ext cx="5911200" cy="1216440"/>
          </a:xfrm>
          <a:prstGeom prst="rect">
            <a:avLst/>
          </a:prstGeom>
          <a:noFill/>
          <a:ln w="0">
            <a:noFill/>
          </a:ln>
        </p:spPr>
      </p:pic>
      <p:pic>
        <p:nvPicPr>
          <p:cNvPr id="315" name=""/>
          <p:cNvPicPr/>
          <p:nvPr/>
        </p:nvPicPr>
        <p:blipFill>
          <a:blip r:embed="rId4"/>
          <a:stretch/>
        </p:blipFill>
        <p:spPr>
          <a:xfrm>
            <a:off x="6660000" y="2664000"/>
            <a:ext cx="2775600" cy="1800000"/>
          </a:xfrm>
          <a:prstGeom prst="rect">
            <a:avLst/>
          </a:prstGeom>
          <a:noFill/>
          <a:ln w="0">
            <a:noFill/>
          </a:ln>
        </p:spPr>
      </p:pic>
      <p:sp>
        <p:nvSpPr>
          <p:cNvPr id="316" name=""/>
          <p:cNvSpPr txBox="1"/>
          <p:nvPr/>
        </p:nvSpPr>
        <p:spPr>
          <a:xfrm>
            <a:off x="6660000" y="2173680"/>
            <a:ext cx="2775600" cy="346320"/>
          </a:xfrm>
          <a:prstGeom prst="rect">
            <a:avLst/>
          </a:prstGeom>
          <a:solidFill>
            <a:srgbClr val="ffffff"/>
          </a:solidFill>
          <a:ln w="0">
            <a:noFill/>
          </a:ln>
        </p:spPr>
        <p:txBody>
          <a:bodyPr lIns="90000" rIns="90000" tIns="45000" bIns="45000" anchor="t">
            <a:spAutoFit/>
          </a:bodyPr>
          <a:p>
            <a:r>
              <a:rPr lang="fr-FR" sz="1800" b="0" u="none" strike="noStrike">
                <a:solidFill>
                  <a:srgbClr val="000000"/>
                </a:solidFill>
                <a:effectLst/>
                <a:uFillTx/>
                <a:latin typeface="Arial"/>
              </a:rPr>
              <a:t>Pour les AED/AESH :</a:t>
            </a:r>
            <a:endParaRPr lang="fr-FR" sz="1800" b="0" u="none" strike="noStrike">
              <a:solidFill>
                <a:srgbClr val="000000"/>
              </a:solidFill>
              <a:effectLst/>
              <a:uFillTx/>
              <a:latin typeface="Arial"/>
            </a:endParaRPr>
          </a:p>
        </p:txBody>
      </p:sp>
      <p:sp>
        <p:nvSpPr>
          <p:cNvPr id="317" name=""/>
          <p:cNvSpPr txBox="1"/>
          <p:nvPr/>
        </p:nvSpPr>
        <p:spPr>
          <a:xfrm>
            <a:off x="1620000" y="2160000"/>
            <a:ext cx="2520000" cy="346320"/>
          </a:xfrm>
          <a:prstGeom prst="rect">
            <a:avLst/>
          </a:prstGeom>
          <a:solidFill>
            <a:srgbClr val="ffffff"/>
          </a:solidFill>
          <a:ln w="0">
            <a:noFill/>
          </a:ln>
        </p:spPr>
        <p:txBody>
          <a:bodyPr lIns="90000" rIns="90000" tIns="45000" bIns="45000" anchor="t">
            <a:spAutoFit/>
          </a:bodyPr>
          <a:p>
            <a:r>
              <a:rPr lang="fr-FR" sz="1800" b="0" u="none" strike="noStrike">
                <a:solidFill>
                  <a:srgbClr val="000000"/>
                </a:solidFill>
                <a:effectLst/>
                <a:uFillTx/>
                <a:latin typeface="Arial"/>
              </a:rPr>
              <a:t>Pour les enseignants :</a:t>
            </a:r>
            <a:endParaRPr lang="fr-FR" sz="1800" b="0" u="none" strike="noStrike">
              <a:solidFill>
                <a:srgbClr val="000000"/>
              </a:solidFill>
              <a:effectLst/>
              <a:uFillTx/>
              <a:latin typeface="Arial"/>
            </a:endParaRPr>
          </a:p>
        </p:txBody>
      </p:sp>
      <p:sp>
        <p:nvSpPr>
          <p:cNvPr id="318"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19"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20" name="Image 21"/>
          <p:cNvPicPr/>
          <p:nvPr/>
        </p:nvPicPr>
        <p:blipFill>
          <a:blip r:embed="rId2"/>
          <a:stretch/>
        </p:blipFill>
        <p:spPr>
          <a:xfrm>
            <a:off x="648360" y="5049000"/>
            <a:ext cx="470880" cy="470880"/>
          </a:xfrm>
          <a:prstGeom prst="rect">
            <a:avLst/>
          </a:prstGeom>
          <a:noFill/>
          <a:ln w="0">
            <a:noFill/>
          </a:ln>
        </p:spPr>
      </p:pic>
      <p:sp>
        <p:nvSpPr>
          <p:cNvPr id="321"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 </a:t>
            </a:r>
            <a:r>
              <a:rPr lang="fr-FR" sz="3200" b="0" u="none" strike="noStrike">
                <a:solidFill>
                  <a:srgbClr val="000000"/>
                </a:solidFill>
                <a:effectLst/>
                <a:uFillTx/>
                <a:latin typeface="Arial"/>
              </a:rPr>
              <a:t>ISSR </a:t>
            </a:r>
            <a:endParaRPr lang="fr-FR" sz="3200" b="0" u="none" strike="noStrike">
              <a:solidFill>
                <a:srgbClr val="000000"/>
              </a:solidFill>
              <a:effectLst/>
              <a:uFillTx/>
              <a:latin typeface="Arial"/>
            </a:endParaRPr>
          </a:p>
        </p:txBody>
      </p:sp>
      <p:pic>
        <p:nvPicPr>
          <p:cNvPr id="322" name=""/>
          <p:cNvPicPr/>
          <p:nvPr/>
        </p:nvPicPr>
        <p:blipFill>
          <a:blip r:embed="rId3"/>
          <a:stretch/>
        </p:blipFill>
        <p:spPr>
          <a:xfrm>
            <a:off x="540000" y="1980000"/>
            <a:ext cx="4755600" cy="2880000"/>
          </a:xfrm>
          <a:prstGeom prst="rect">
            <a:avLst/>
          </a:prstGeom>
          <a:noFill/>
          <a:ln w="0">
            <a:noFill/>
          </a:ln>
        </p:spPr>
      </p:pic>
      <p:sp>
        <p:nvSpPr>
          <p:cNvPr id="323" name=""/>
          <p:cNvSpPr txBox="1"/>
          <p:nvPr/>
        </p:nvSpPr>
        <p:spPr>
          <a:xfrm>
            <a:off x="5580000" y="1980000"/>
            <a:ext cx="3960000" cy="111420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Toujours garder une trace des remplacements et vérifier le calcul pour s’assurer du versement du bon montant… </a:t>
            </a:r>
            <a:endParaRPr lang="fr-FR" sz="1800" b="0" u="none" strike="noStrike">
              <a:solidFill>
                <a:srgbClr val="000000"/>
              </a:solidFill>
              <a:effectLst/>
              <a:uFillTx/>
              <a:latin typeface="Arial"/>
            </a:endParaRPr>
          </a:p>
        </p:txBody>
      </p:sp>
      <p:sp>
        <p:nvSpPr>
          <p:cNvPr id="324"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25"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26" name="Image 22"/>
          <p:cNvPicPr/>
          <p:nvPr/>
        </p:nvPicPr>
        <p:blipFill>
          <a:blip r:embed="rId2"/>
          <a:stretch/>
        </p:blipFill>
        <p:spPr>
          <a:xfrm>
            <a:off x="648360" y="5049000"/>
            <a:ext cx="470880" cy="470880"/>
          </a:xfrm>
          <a:prstGeom prst="rect">
            <a:avLst/>
          </a:prstGeom>
          <a:noFill/>
          <a:ln w="0">
            <a:noFill/>
          </a:ln>
        </p:spPr>
      </p:pic>
      <p:sp>
        <p:nvSpPr>
          <p:cNvPr id="327"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D : </a:t>
            </a:r>
            <a:r>
              <a:rPr lang="fr-FR" sz="3200" b="0" u="none" strike="noStrike">
                <a:solidFill>
                  <a:srgbClr val="000000"/>
                </a:solidFill>
                <a:effectLst/>
                <a:uFillTx/>
                <a:latin typeface="Arial"/>
              </a:rPr>
              <a:t>primes diverses</a:t>
            </a:r>
            <a:endParaRPr lang="fr-FR" sz="3200" b="0" u="none" strike="noStrike">
              <a:solidFill>
                <a:srgbClr val="000000"/>
              </a:solidFill>
              <a:effectLst/>
              <a:uFillTx/>
              <a:latin typeface="Arial"/>
            </a:endParaRPr>
          </a:p>
        </p:txBody>
      </p:sp>
      <p:pic>
        <p:nvPicPr>
          <p:cNvPr id="328" name=""/>
          <p:cNvPicPr/>
          <p:nvPr/>
        </p:nvPicPr>
        <p:blipFill>
          <a:blip r:embed="rId3"/>
          <a:stretch/>
        </p:blipFill>
        <p:spPr>
          <a:xfrm>
            <a:off x="540000" y="1916640"/>
            <a:ext cx="4140000" cy="2943360"/>
          </a:xfrm>
          <a:prstGeom prst="rect">
            <a:avLst/>
          </a:prstGeom>
          <a:noFill/>
          <a:ln w="0">
            <a:noFill/>
          </a:ln>
        </p:spPr>
      </p:pic>
      <p:pic>
        <p:nvPicPr>
          <p:cNvPr id="329" name=""/>
          <p:cNvPicPr/>
          <p:nvPr/>
        </p:nvPicPr>
        <p:blipFill>
          <a:blip r:embed="rId4"/>
          <a:stretch/>
        </p:blipFill>
        <p:spPr>
          <a:xfrm>
            <a:off x="4860000" y="1957680"/>
            <a:ext cx="4261320" cy="2902320"/>
          </a:xfrm>
          <a:prstGeom prst="rect">
            <a:avLst/>
          </a:prstGeom>
          <a:noFill/>
          <a:ln w="0">
            <a:noFill/>
          </a:ln>
        </p:spPr>
      </p:pic>
      <p:sp>
        <p:nvSpPr>
          <p:cNvPr id="330"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bg>
      <p:bgPr>
        <a:blipFill rotWithShape="0">
          <a:blip r:embed="rId1"/>
          <a:stretch>
            <a:fillRect/>
          </a:stretch>
        </a:blipFill>
      </p:bgPr>
    </p:bg>
    <p:spTree>
      <p:nvGrpSpPr>
        <p:cNvPr id="1" name=""/>
        <p:cNvGrpSpPr/>
        <p:nvPr/>
      </p:nvGrpSpPr>
      <p:grpSpPr>
        <a:xfrm>
          <a:off x="0" y="0"/>
          <a:ext cx="0" cy="0"/>
          <a:chOff x="0" y="0"/>
          <a:chExt cx="0" cy="0"/>
        </a:xfrm>
      </p:grpSpPr>
      <p:sp>
        <p:nvSpPr>
          <p:cNvPr id="331"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32" name="Image 23"/>
          <p:cNvPicPr/>
          <p:nvPr/>
        </p:nvPicPr>
        <p:blipFill>
          <a:blip r:embed="rId2"/>
          <a:stretch/>
        </p:blipFill>
        <p:spPr>
          <a:xfrm>
            <a:off x="648360" y="5049000"/>
            <a:ext cx="470880" cy="470880"/>
          </a:xfrm>
          <a:prstGeom prst="rect">
            <a:avLst/>
          </a:prstGeom>
          <a:noFill/>
          <a:ln w="0">
            <a:noFill/>
          </a:ln>
        </p:spPr>
      </p:pic>
      <p:sp>
        <p:nvSpPr>
          <p:cNvPr id="333"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Indemnités / primes 1</a:t>
            </a:r>
            <a:r>
              <a:rPr lang="fr-FR" sz="2800" b="0" u="none" strike="noStrike" baseline="33000">
                <a:solidFill>
                  <a:srgbClr val="000000"/>
                </a:solidFill>
                <a:effectLst/>
                <a:uFillTx/>
                <a:latin typeface="Arial"/>
              </a:rPr>
              <a:t>er</a:t>
            </a:r>
            <a:r>
              <a:rPr lang="fr-FR" sz="2800" b="0" u="none" strike="noStrike">
                <a:solidFill>
                  <a:srgbClr val="000000"/>
                </a:solidFill>
                <a:effectLst/>
                <a:uFillTx/>
                <a:latin typeface="Arial"/>
              </a:rPr>
              <a:t> D : </a:t>
            </a:r>
            <a:r>
              <a:rPr lang="fr-FR" sz="3200" b="0" u="none" strike="noStrike">
                <a:solidFill>
                  <a:srgbClr val="000000"/>
                </a:solidFill>
                <a:effectLst/>
                <a:uFillTx/>
                <a:latin typeface="Arial"/>
              </a:rPr>
              <a:t>primes diverses</a:t>
            </a:r>
            <a:endParaRPr lang="fr-FR" sz="3200" b="0" u="none" strike="noStrike">
              <a:solidFill>
                <a:srgbClr val="000000"/>
              </a:solidFill>
              <a:effectLst/>
              <a:uFillTx/>
              <a:latin typeface="Arial"/>
            </a:endParaRPr>
          </a:p>
        </p:txBody>
      </p:sp>
      <p:pic>
        <p:nvPicPr>
          <p:cNvPr id="334" name=""/>
          <p:cNvPicPr/>
          <p:nvPr/>
        </p:nvPicPr>
        <p:blipFill>
          <a:blip r:embed="rId3"/>
          <a:srcRect l="0" t="56029" r="0" b="0"/>
          <a:stretch/>
        </p:blipFill>
        <p:spPr>
          <a:xfrm>
            <a:off x="540000" y="2700000"/>
            <a:ext cx="4665960" cy="1875240"/>
          </a:xfrm>
          <a:prstGeom prst="rect">
            <a:avLst/>
          </a:prstGeom>
          <a:noFill/>
          <a:ln w="0">
            <a:noFill/>
          </a:ln>
        </p:spPr>
      </p:pic>
      <p:pic>
        <p:nvPicPr>
          <p:cNvPr id="335" name=""/>
          <p:cNvPicPr/>
          <p:nvPr/>
        </p:nvPicPr>
        <p:blipFill>
          <a:blip r:embed="rId4"/>
          <a:srcRect l="0" t="0" r="0" b="93714"/>
          <a:stretch/>
        </p:blipFill>
        <p:spPr>
          <a:xfrm>
            <a:off x="540000" y="2432520"/>
            <a:ext cx="4665600" cy="267480"/>
          </a:xfrm>
          <a:prstGeom prst="rect">
            <a:avLst/>
          </a:prstGeom>
          <a:noFill/>
          <a:ln w="0">
            <a:noFill/>
          </a:ln>
        </p:spPr>
      </p:pic>
      <p:pic>
        <p:nvPicPr>
          <p:cNvPr id="336" name=""/>
          <p:cNvPicPr/>
          <p:nvPr/>
        </p:nvPicPr>
        <p:blipFill>
          <a:blip r:embed="rId5"/>
          <a:stretch/>
        </p:blipFill>
        <p:spPr>
          <a:xfrm>
            <a:off x="5382000" y="1800000"/>
            <a:ext cx="3978000" cy="3062880"/>
          </a:xfrm>
          <a:prstGeom prst="rect">
            <a:avLst/>
          </a:prstGeom>
          <a:noFill/>
          <a:ln w="0">
            <a:noFill/>
          </a:ln>
        </p:spPr>
      </p:pic>
      <p:sp>
        <p:nvSpPr>
          <p:cNvPr id="337"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38"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39" name="Image 49"/>
          <p:cNvPicPr/>
          <p:nvPr/>
        </p:nvPicPr>
        <p:blipFill>
          <a:blip r:embed="rId2"/>
          <a:stretch/>
        </p:blipFill>
        <p:spPr>
          <a:xfrm>
            <a:off x="648360" y="5049000"/>
            <a:ext cx="470880" cy="470880"/>
          </a:xfrm>
          <a:prstGeom prst="rect">
            <a:avLst/>
          </a:prstGeom>
          <a:noFill/>
          <a:ln w="0">
            <a:noFill/>
          </a:ln>
        </p:spPr>
      </p:pic>
      <p:sp>
        <p:nvSpPr>
          <p:cNvPr id="340" name=""/>
          <p:cNvSpPr txBox="1"/>
          <p:nvPr/>
        </p:nvSpPr>
        <p:spPr>
          <a:xfrm>
            <a:off x="504360" y="129708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 Heures supplémentaires 2</a:t>
            </a:r>
            <a:r>
              <a:rPr lang="fr-FR" sz="2800" b="0" u="none" strike="noStrike" baseline="33000">
                <a:solidFill>
                  <a:srgbClr val="000000"/>
                </a:solidFill>
                <a:effectLst/>
                <a:uFillTx/>
                <a:latin typeface="Arial"/>
              </a:rPr>
              <a:t>nd</a:t>
            </a:r>
            <a:r>
              <a:rPr lang="fr-FR" sz="2800" b="0" u="none" strike="noStrike">
                <a:solidFill>
                  <a:srgbClr val="000000"/>
                </a:solidFill>
                <a:effectLst/>
                <a:uFillTx/>
                <a:latin typeface="Arial"/>
              </a:rPr>
              <a:t> degré</a:t>
            </a:r>
            <a:endParaRPr lang="fr-FR" sz="2800" b="0" u="none" strike="noStrike">
              <a:solidFill>
                <a:srgbClr val="000000"/>
              </a:solidFill>
              <a:effectLst/>
              <a:uFillTx/>
              <a:latin typeface="Arial"/>
            </a:endParaRPr>
          </a:p>
        </p:txBody>
      </p:sp>
      <p:sp>
        <p:nvSpPr>
          <p:cNvPr id="341" name=""/>
          <p:cNvSpPr txBox="1"/>
          <p:nvPr/>
        </p:nvSpPr>
        <p:spPr>
          <a:xfrm>
            <a:off x="540000" y="1926000"/>
            <a:ext cx="6300000" cy="2394000"/>
          </a:xfrm>
          <a:prstGeom prst="rect">
            <a:avLst/>
          </a:prstGeom>
          <a:noFill/>
          <a:ln w="0">
            <a:noFill/>
          </a:ln>
        </p:spPr>
        <p:txBody>
          <a:bodyPr lIns="90000" rIns="90000" tIns="45000" bIns="45000" anchor="t">
            <a:spAutoFit/>
          </a:bodyPr>
          <a:p>
            <a:r>
              <a:rPr lang="fr-FR" sz="1800" b="1" u="none" strike="noStrike">
                <a:solidFill>
                  <a:srgbClr val="000000"/>
                </a:solidFill>
                <a:effectLst/>
                <a:uFillTx/>
                <a:latin typeface="Arial"/>
              </a:rPr>
              <a:t>HSA</a:t>
            </a:r>
            <a:r>
              <a:rPr lang="fr-FR" sz="1800" b="0" u="none" strike="noStrike">
                <a:solidFill>
                  <a:srgbClr val="000000"/>
                </a:solidFill>
                <a:effectLst/>
                <a:uFillTx/>
                <a:latin typeface="Arial"/>
              </a:rPr>
              <a:t> : Heure Supplémentaire Annuelle : </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9/13 x traitement moyen annuel brut / maximum de service</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Taux horaire de l’HSA = 1/36 du taux annuel</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La 1ère HSA est majorée de 20 %</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1" u="none" strike="noStrike">
                <a:solidFill>
                  <a:srgbClr val="000000"/>
                </a:solidFill>
                <a:effectLst/>
                <a:uFillTx/>
                <a:latin typeface="Arial"/>
              </a:rPr>
              <a:t>HSE</a:t>
            </a:r>
            <a:r>
              <a:rPr lang="fr-FR" sz="1800" b="0" u="none" strike="noStrike">
                <a:solidFill>
                  <a:srgbClr val="000000"/>
                </a:solidFill>
                <a:effectLst/>
                <a:uFillTx/>
                <a:latin typeface="Arial"/>
              </a:rPr>
              <a:t> : Heure Supplémentaire Effective</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Payée à l’heure effective</a:t>
            </a:r>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Taux HSE = taux horaire de l’HSA x 1,25</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p:txBody>
      </p:sp>
      <p:sp>
        <p:nvSpPr>
          <p:cNvPr id="342" name=""/>
          <p:cNvSpPr txBox="1"/>
          <p:nvPr/>
        </p:nvSpPr>
        <p:spPr>
          <a:xfrm>
            <a:off x="6840000" y="1980000"/>
            <a:ext cx="2880000" cy="270000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Tableau des montants/corps grade</a:t>
            </a:r>
            <a:endParaRPr lang="fr-FR" sz="1800" b="0" u="none" strike="noStrike">
              <a:solidFill>
                <a:srgbClr val="000000"/>
              </a:solidFill>
              <a:effectLst/>
              <a:uFillTx/>
              <a:latin typeface="Arial"/>
            </a:endParaRPr>
          </a:p>
        </p:txBody>
      </p:sp>
      <p:sp>
        <p:nvSpPr>
          <p:cNvPr id="343"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44"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45" name="Image 45"/>
          <p:cNvPicPr/>
          <p:nvPr/>
        </p:nvPicPr>
        <p:blipFill>
          <a:blip r:embed="rId2"/>
          <a:stretch/>
        </p:blipFill>
        <p:spPr>
          <a:xfrm>
            <a:off x="648360" y="5049000"/>
            <a:ext cx="470880" cy="470880"/>
          </a:xfrm>
          <a:prstGeom prst="rect">
            <a:avLst/>
          </a:prstGeom>
          <a:noFill/>
          <a:ln w="0">
            <a:noFill/>
          </a:ln>
        </p:spPr>
      </p:pic>
      <p:sp>
        <p:nvSpPr>
          <p:cNvPr id="346" name=""/>
          <p:cNvSpPr txBox="1"/>
          <p:nvPr/>
        </p:nvSpPr>
        <p:spPr>
          <a:xfrm>
            <a:off x="468360" y="1116720"/>
            <a:ext cx="9071640" cy="503280"/>
          </a:xfrm>
          <a:prstGeom prst="rect">
            <a:avLst/>
          </a:prstGeom>
          <a:solidFill>
            <a:srgbClr val="ffffff">
              <a:alpha val="50000"/>
            </a:srgbClr>
          </a:solidFill>
          <a:ln w="0">
            <a:noFill/>
          </a:ln>
        </p:spPr>
        <p:txBody>
          <a:bodyPr lIns="0" rIns="0" tIns="0" bIns="0" anchor="ctr">
            <a:spAutoFit/>
          </a:bodyPr>
          <a:p>
            <a:pPr algn="ctr"/>
            <a:r>
              <a:rPr lang="fr-FR" sz="2800" b="0" u="none" strike="noStrike">
                <a:solidFill>
                  <a:srgbClr val="000000"/>
                </a:solidFill>
                <a:effectLst/>
                <a:uFillTx/>
                <a:latin typeface="Arial"/>
              </a:rPr>
              <a:t>Et les arrêts ?</a:t>
            </a:r>
            <a:endParaRPr lang="fr-FR" sz="2800" b="0" u="none" strike="noStrike">
              <a:solidFill>
                <a:srgbClr val="000000"/>
              </a:solidFill>
              <a:effectLst/>
              <a:uFillTx/>
              <a:latin typeface="Arial"/>
            </a:endParaRPr>
          </a:p>
        </p:txBody>
      </p:sp>
      <p:sp>
        <p:nvSpPr>
          <p:cNvPr id="347" name=""/>
          <p:cNvSpPr txBox="1"/>
          <p:nvPr/>
        </p:nvSpPr>
        <p:spPr>
          <a:xfrm>
            <a:off x="504360" y="1750680"/>
            <a:ext cx="9360000" cy="3438720"/>
          </a:xfrm>
          <a:prstGeom prst="rect">
            <a:avLst/>
          </a:prstGeom>
          <a:noFill/>
          <a:ln w="0">
            <a:noFill/>
          </a:ln>
        </p:spPr>
        <p:txBody>
          <a:bodyPr lIns="90000" rIns="90000" tIns="45000" bIns="45000" anchor="t">
            <a:spAutoFit/>
          </a:bodyPr>
          <a:p>
            <a:r>
              <a:rPr lang="fr-FR" sz="1600" b="1" u="none" strike="noStrike">
                <a:solidFill>
                  <a:srgbClr val="000000"/>
                </a:solidFill>
                <a:effectLst/>
                <a:uFillTx/>
                <a:latin typeface="Arial"/>
                <a:ea typeface="Noto Sans CJK SC"/>
              </a:rPr>
              <a:t>Le congé de maladie ordinaire (CMO) dans la fonction publique</a:t>
            </a:r>
            <a:endParaRPr lang="fr-FR" sz="1600" b="0" u="none" strike="noStrike">
              <a:solidFill>
                <a:srgbClr val="000000"/>
              </a:solidFill>
              <a:effectLst/>
              <a:uFillTx/>
              <a:latin typeface="Arial"/>
            </a:endParaRPr>
          </a:p>
          <a:p>
            <a:r>
              <a:rPr lang="fr-FR" sz="1600" b="1" u="none" strike="noStrike">
                <a:solidFill>
                  <a:srgbClr val="000000"/>
                </a:solidFill>
                <a:effectLst/>
                <a:uFillTx/>
                <a:latin typeface="Arial"/>
                <a:ea typeface="Noto Sans CJK SC"/>
              </a:rPr>
              <a:t>Accordé pour une durée maximale d’un an, le CMO prévoit un maintien à 90 % du traitement pendant 90 jours, puis à 50 % les 9 mois suivants + 1 jour de carence.</a:t>
            </a:r>
            <a:endParaRPr lang="fr-FR" sz="1600" b="0" u="none" strike="noStrike">
              <a:solidFill>
                <a:srgbClr val="000000"/>
              </a:solidFill>
              <a:effectLst/>
              <a:uFillTx/>
              <a:latin typeface="Arial"/>
            </a:endParaRPr>
          </a:p>
          <a:p>
            <a:r>
              <a:rPr lang="fr-FR" sz="1600" b="1" u="none" strike="noStrike">
                <a:solidFill>
                  <a:srgbClr val="000000"/>
                </a:solidFill>
                <a:effectLst/>
                <a:uFillTx/>
                <a:latin typeface="Arial"/>
                <a:ea typeface="Noto Sans CJK SC"/>
              </a:rPr>
              <a:t>Le congé de longue maladie (CLM)</a:t>
            </a:r>
            <a:endParaRPr lang="fr-FR" sz="1600" b="0" u="none" strike="noStrike">
              <a:solidFill>
                <a:srgbClr val="000000"/>
              </a:solidFill>
              <a:effectLst/>
              <a:uFillTx/>
              <a:latin typeface="Arial"/>
            </a:endParaRPr>
          </a:p>
          <a:p>
            <a:r>
              <a:rPr lang="fr-FR" sz="1600" b="1" u="none" strike="noStrike">
                <a:solidFill>
                  <a:srgbClr val="000000"/>
                </a:solidFill>
                <a:effectLst/>
                <a:uFillTx/>
                <a:latin typeface="Arial"/>
                <a:ea typeface="Noto Sans CJK SC"/>
              </a:rPr>
              <a:t>Accordé pour des affections graves (liste fixée réglementairement), le CLM permet de bénéficier de 3 ans d’arrêt : 1 an à plein traitement et 2 ans à demi-traitement.</a:t>
            </a:r>
            <a:endParaRPr lang="fr-FR" sz="1600" b="0" u="none" strike="noStrike">
              <a:solidFill>
                <a:srgbClr val="000000"/>
              </a:solidFill>
              <a:effectLst/>
              <a:uFillTx/>
              <a:latin typeface="Arial"/>
            </a:endParaRPr>
          </a:p>
          <a:p>
            <a:r>
              <a:rPr lang="fr-FR" sz="1600" b="1" u="none" strike="noStrike">
                <a:solidFill>
                  <a:srgbClr val="000000"/>
                </a:solidFill>
                <a:effectLst/>
                <a:uFillTx/>
                <a:latin typeface="Arial"/>
                <a:ea typeface="Noto Sans CJK SC"/>
              </a:rPr>
              <a:t>Le congé de longue durée (CLD)</a:t>
            </a:r>
            <a:endParaRPr lang="fr-FR" sz="1600" b="0" u="none" strike="noStrike">
              <a:solidFill>
                <a:srgbClr val="000000"/>
              </a:solidFill>
              <a:effectLst/>
              <a:uFillTx/>
              <a:latin typeface="Arial"/>
            </a:endParaRPr>
          </a:p>
          <a:p>
            <a:r>
              <a:rPr lang="fr-FR" sz="1600" b="1" u="none" strike="noStrike">
                <a:solidFill>
                  <a:srgbClr val="000000"/>
                </a:solidFill>
                <a:effectLst/>
                <a:uFillTx/>
                <a:latin typeface="Arial"/>
                <a:ea typeface="Noto Sans CJK SC"/>
              </a:rPr>
              <a:t>Réservé à des pathologies spécifiques (ex : tuberculose, cancer), le CLD offre 5 ans d’arrêt : 3 ans à plein traitement, 2 ans à demi-traitement.</a:t>
            </a:r>
            <a:endParaRPr lang="fr-FR" sz="1600" b="0" u="none" strike="noStrike">
              <a:solidFill>
                <a:srgbClr val="000000"/>
              </a:solidFill>
              <a:effectLst/>
              <a:uFillTx/>
              <a:latin typeface="Arial"/>
            </a:endParaRPr>
          </a:p>
          <a:p>
            <a:endParaRPr lang="fr-FR" sz="1000" b="0" u="none" strike="noStrike">
              <a:solidFill>
                <a:srgbClr val="000000"/>
              </a:solidFill>
              <a:effectLst/>
              <a:uFillTx/>
              <a:latin typeface="Arial"/>
            </a:endParaRPr>
          </a:p>
          <a:p>
            <a:endParaRPr lang="fr-FR" sz="1000" b="0" u="none" strike="noStrike">
              <a:solidFill>
                <a:srgbClr val="000000"/>
              </a:solidFill>
              <a:effectLst/>
              <a:uFillTx/>
              <a:latin typeface="Arial"/>
            </a:endParaRPr>
          </a:p>
        </p:txBody>
      </p:sp>
      <p:sp>
        <p:nvSpPr>
          <p:cNvPr id="348"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49"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Indemnités et primes en détails</a:t>
            </a:r>
            <a:endParaRPr lang="fr-FR" sz="2600" b="0" u="none" strike="noStrike">
              <a:solidFill>
                <a:srgbClr val="ffffff"/>
              </a:solidFill>
              <a:effectLst/>
              <a:uFillTx/>
              <a:latin typeface="Arial"/>
            </a:endParaRPr>
          </a:p>
        </p:txBody>
      </p:sp>
      <p:pic>
        <p:nvPicPr>
          <p:cNvPr id="350" name="Image 44"/>
          <p:cNvPicPr/>
          <p:nvPr/>
        </p:nvPicPr>
        <p:blipFill>
          <a:blip r:embed="rId2"/>
          <a:stretch/>
        </p:blipFill>
        <p:spPr>
          <a:xfrm>
            <a:off x="648360" y="5049000"/>
            <a:ext cx="470880" cy="470880"/>
          </a:xfrm>
          <a:prstGeom prst="rect">
            <a:avLst/>
          </a:prstGeom>
          <a:noFill/>
          <a:ln w="0">
            <a:noFill/>
          </a:ln>
        </p:spPr>
      </p:pic>
      <p:sp>
        <p:nvSpPr>
          <p:cNvPr id="351" name=""/>
          <p:cNvSpPr txBox="1"/>
          <p:nvPr/>
        </p:nvSpPr>
        <p:spPr>
          <a:xfrm>
            <a:off x="504360" y="1260000"/>
            <a:ext cx="9360000" cy="3809160"/>
          </a:xfrm>
          <a:prstGeom prst="rect">
            <a:avLst/>
          </a:prstGeom>
          <a:noFill/>
          <a:ln w="0">
            <a:noFill/>
          </a:ln>
        </p:spPr>
        <p:txBody>
          <a:bodyPr lIns="90000" rIns="90000" tIns="45000" bIns="45000" anchor="t">
            <a:spAutoFit/>
          </a:bodyPr>
          <a:p>
            <a:endParaRPr lang="fr-FR" sz="1400" b="0" u="none" strike="noStrike">
              <a:solidFill>
                <a:srgbClr val="000000"/>
              </a:solidFill>
              <a:effectLst/>
              <a:uFillTx/>
              <a:latin typeface="Arial"/>
            </a:endParaRPr>
          </a:p>
          <a:p>
            <a:pPr algn="just">
              <a:spcBef>
                <a:spcPts val="1191"/>
              </a:spcBef>
              <a:spcAft>
                <a:spcPts val="992"/>
              </a:spcAft>
            </a:pPr>
            <a:r>
              <a:rPr lang="fr-FR" sz="1600" b="1" u="none" strike="noStrike">
                <a:solidFill>
                  <a:srgbClr val="000000"/>
                </a:solidFill>
                <a:effectLst/>
                <a:uFillTx/>
                <a:latin typeface="Arial"/>
              </a:rPr>
              <a:t>En revanche, les primes et indemnités (heures supplémentaires, ISOE, indemnités REP...) ne sont pas systématiquement versées pendant l'arrêt de travail, ce qui représente une baisse significative de revenus. </a:t>
            </a:r>
            <a:endParaRPr lang="fr-FR" sz="1600" b="0" u="none" strike="noStrike">
              <a:solidFill>
                <a:srgbClr val="000000"/>
              </a:solidFill>
              <a:effectLst/>
              <a:uFillTx/>
              <a:latin typeface="Arial"/>
            </a:endParaRPr>
          </a:p>
          <a:p>
            <a:pPr algn="just">
              <a:lnSpc>
                <a:spcPct val="100000"/>
              </a:lnSpc>
              <a:spcBef>
                <a:spcPts val="624"/>
              </a:spcBef>
              <a:spcAft>
                <a:spcPts val="425"/>
              </a:spcAft>
            </a:pPr>
            <a:r>
              <a:rPr lang="fr-FR" sz="1600" b="1" u="none" strike="noStrike">
                <a:solidFill>
                  <a:srgbClr val="000000"/>
                </a:solidFill>
                <a:effectLst/>
                <a:uFillTx/>
                <a:latin typeface="Arial"/>
                <a:ea typeface="Noto Sans CJK SC"/>
              </a:rPr>
              <a:t>Pour les HSA, des retraits sont effectués sauf si l’absence résulte d’un motif de service (convocation à une instance, participation à un jury non indemnisée). La règle est le retrait d’1/270ème (9 mois de 30 jours) du taux annuel par jour d’absence (non fractionnable).</a:t>
            </a:r>
            <a:endParaRPr lang="fr-FR" sz="1600" b="0" u="none" strike="noStrike">
              <a:solidFill>
                <a:srgbClr val="000000"/>
              </a:solidFill>
              <a:effectLst/>
              <a:uFillTx/>
              <a:latin typeface="Arial"/>
            </a:endParaRPr>
          </a:p>
          <a:p>
            <a:pPr algn="just">
              <a:lnSpc>
                <a:spcPct val="100000"/>
              </a:lnSpc>
              <a:spcBef>
                <a:spcPts val="1191"/>
              </a:spcBef>
              <a:spcAft>
                <a:spcPts val="992"/>
              </a:spcAft>
            </a:pPr>
            <a:r>
              <a:rPr lang="fr-FR" sz="1600" b="1" u="none" strike="noStrike">
                <a:solidFill>
                  <a:srgbClr val="000000"/>
                </a:solidFill>
                <a:effectLst/>
                <a:uFillTx/>
                <a:latin typeface="Arial"/>
                <a:ea typeface="Noto Sans CJK SC"/>
              </a:rPr>
              <a:t>Depuis le 1er janvier 2018, les agents du Service public, y compris les enseignants, sont soumis à un jour de carence en cas d’arrêt maladie. Concrètement, cela veut dire que le premier jour d’arrêt n’est pas payé. Une retenue est appliquée sur le salaire brut ainsi que sur les indemnités, sauf dans certains cas comme une affection de longue durée, une maternité, une rechute ou une hospitalisation. Ce dispositif s’applique à chaque nouvel arrêt de travail, même s’il fait suite à un arrêt précédent. </a:t>
            </a:r>
            <a:endParaRPr lang="fr-FR" sz="1600" b="0" u="none" strike="noStrike">
              <a:solidFill>
                <a:srgbClr val="000000"/>
              </a:solidFill>
              <a:effectLst/>
              <a:uFillTx/>
              <a:latin typeface="Arial"/>
            </a:endParaRPr>
          </a:p>
          <a:p>
            <a:endParaRPr lang="fr-FR" sz="1800" b="0" u="none" strike="noStrike">
              <a:solidFill>
                <a:srgbClr val="000000"/>
              </a:solidFill>
              <a:effectLst/>
              <a:uFillTx/>
              <a:latin typeface="Arial"/>
            </a:endParaRPr>
          </a:p>
        </p:txBody>
      </p:sp>
      <p:sp>
        <p:nvSpPr>
          <p:cNvPr id="35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53"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Et les temps partiels ?</a:t>
            </a:r>
            <a:endParaRPr lang="fr-FR" sz="2600" b="0" u="none" strike="noStrike">
              <a:solidFill>
                <a:srgbClr val="ffffff"/>
              </a:solidFill>
              <a:effectLst/>
              <a:uFillTx/>
              <a:latin typeface="Arial"/>
            </a:endParaRPr>
          </a:p>
        </p:txBody>
      </p:sp>
      <p:pic>
        <p:nvPicPr>
          <p:cNvPr id="354" name="Image 24"/>
          <p:cNvPicPr/>
          <p:nvPr/>
        </p:nvPicPr>
        <p:blipFill>
          <a:blip r:embed="rId2"/>
          <a:stretch/>
        </p:blipFill>
        <p:spPr>
          <a:xfrm>
            <a:off x="648360" y="5049000"/>
            <a:ext cx="470880" cy="470880"/>
          </a:xfrm>
          <a:prstGeom prst="rect">
            <a:avLst/>
          </a:prstGeom>
          <a:noFill/>
          <a:ln w="0">
            <a:noFill/>
          </a:ln>
        </p:spPr>
      </p:pic>
      <p:pic>
        <p:nvPicPr>
          <p:cNvPr id="355" name=""/>
          <p:cNvPicPr/>
          <p:nvPr/>
        </p:nvPicPr>
        <p:blipFill>
          <a:blip r:embed="rId3"/>
          <a:stretch/>
        </p:blipFill>
        <p:spPr>
          <a:xfrm>
            <a:off x="540000" y="1260000"/>
            <a:ext cx="5495400" cy="3760920"/>
          </a:xfrm>
          <a:prstGeom prst="rect">
            <a:avLst/>
          </a:prstGeom>
          <a:noFill/>
          <a:ln w="0">
            <a:noFill/>
          </a:ln>
        </p:spPr>
      </p:pic>
      <p:sp>
        <p:nvSpPr>
          <p:cNvPr id="356" name=""/>
          <p:cNvSpPr txBox="1"/>
          <p:nvPr/>
        </p:nvSpPr>
        <p:spPr>
          <a:xfrm>
            <a:off x="6120000" y="1260000"/>
            <a:ext cx="3600000" cy="3417840"/>
          </a:xfrm>
          <a:prstGeom prst="rect">
            <a:avLst/>
          </a:prstGeom>
          <a:noFill/>
          <a:ln w="0">
            <a:noFill/>
          </a:ln>
        </p:spPr>
        <p:txBody>
          <a:bodyPr lIns="90000" rIns="90000" tIns="45000" bIns="45000" anchor="t">
            <a:spAutoFit/>
          </a:bodyPr>
          <a:p>
            <a:r>
              <a:rPr lang="fr-FR" sz="1800" b="0" u="none" strike="noStrike">
                <a:solidFill>
                  <a:srgbClr val="000000"/>
                </a:solidFill>
                <a:effectLst/>
                <a:uFillTx/>
                <a:latin typeface="Arial"/>
              </a:rPr>
              <a:t>Trois modalités de temps partiels dans l’éducation nationale : </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50 % - payé 50 %</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75 % - payé 75 %</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0" u="none" strike="noStrike">
                <a:solidFill>
                  <a:srgbClr val="000000"/>
                </a:solidFill>
                <a:effectLst/>
                <a:uFillTx/>
                <a:latin typeface="Arial"/>
              </a:rPr>
              <a:t>80 % - payé 87 % </a:t>
            </a:r>
            <a:endParaRPr lang="fr-FR" sz="1800" b="0" u="none" strike="noStrike">
              <a:solidFill>
                <a:srgbClr val="000000"/>
              </a:solidFill>
              <a:effectLst/>
              <a:uFillTx/>
              <a:latin typeface="Arial"/>
            </a:endParaRPr>
          </a:p>
          <a:p>
            <a:endParaRPr lang="fr-FR" sz="1800" b="0" u="none" strike="noStrike">
              <a:solidFill>
                <a:srgbClr val="000000"/>
              </a:solidFill>
              <a:effectLst/>
              <a:uFillTx/>
              <a:latin typeface="Arial"/>
            </a:endParaRPr>
          </a:p>
          <a:p>
            <a:r>
              <a:rPr lang="fr-FR" sz="1800" b="1" u="sng" strike="noStrike">
                <a:solidFill>
                  <a:srgbClr val="000000"/>
                </a:solidFill>
                <a:effectLst/>
                <a:uFillTx/>
                <a:latin typeface="Arial"/>
              </a:rPr>
              <a:t>Attention </a:t>
            </a:r>
            <a:r>
              <a:rPr lang="fr-FR" sz="1800" b="0" u="none" strike="noStrike">
                <a:solidFill>
                  <a:srgbClr val="000000"/>
                </a:solidFill>
                <a:effectLst/>
                <a:uFillTx/>
                <a:latin typeface="Arial"/>
              </a:rPr>
              <a:t>: les prélèvements sont aussi faits partiellement, possibilités de demander une sur cotisation.</a:t>
            </a:r>
            <a:endParaRPr lang="fr-FR" sz="1800" b="0" u="none" strike="noStrike">
              <a:solidFill>
                <a:srgbClr val="000000"/>
              </a:solidFill>
              <a:effectLst/>
              <a:uFillTx/>
              <a:latin typeface="Arial"/>
            </a:endParaRPr>
          </a:p>
        </p:txBody>
      </p:sp>
      <p:sp>
        <p:nvSpPr>
          <p:cNvPr id="357"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58"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Quelle évolution du pouvoir d’achat ?</a:t>
            </a:r>
            <a:endParaRPr lang="fr-FR" sz="2600" b="0" u="none" strike="noStrike">
              <a:solidFill>
                <a:srgbClr val="ffffff"/>
              </a:solidFill>
              <a:effectLst/>
              <a:uFillTx/>
              <a:latin typeface="Arial"/>
            </a:endParaRPr>
          </a:p>
        </p:txBody>
      </p:sp>
      <p:pic>
        <p:nvPicPr>
          <p:cNvPr id="359" name="Image 26"/>
          <p:cNvPicPr/>
          <p:nvPr/>
        </p:nvPicPr>
        <p:blipFill>
          <a:blip r:embed="rId2"/>
          <a:stretch/>
        </p:blipFill>
        <p:spPr>
          <a:xfrm>
            <a:off x="648360" y="5049000"/>
            <a:ext cx="470880" cy="470880"/>
          </a:xfrm>
          <a:prstGeom prst="rect">
            <a:avLst/>
          </a:prstGeom>
          <a:noFill/>
          <a:ln w="0">
            <a:noFill/>
          </a:ln>
        </p:spPr>
      </p:pic>
      <p:sp>
        <p:nvSpPr>
          <p:cNvPr id="360" name=""/>
          <p:cNvSpPr txBox="1"/>
          <p:nvPr/>
        </p:nvSpPr>
        <p:spPr>
          <a:xfrm>
            <a:off x="504360" y="115056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 point d’indice … au cœur des luttes !</a:t>
            </a:r>
            <a:endParaRPr lang="fr-FR" sz="3200" b="0" u="none" strike="noStrike">
              <a:solidFill>
                <a:srgbClr val="000000"/>
              </a:solidFill>
              <a:effectLst/>
              <a:uFillTx/>
              <a:latin typeface="Arial"/>
            </a:endParaRPr>
          </a:p>
        </p:txBody>
      </p:sp>
      <p:pic>
        <p:nvPicPr>
          <p:cNvPr id="361" name=""/>
          <p:cNvPicPr/>
          <p:nvPr/>
        </p:nvPicPr>
        <p:blipFill>
          <a:blip r:embed="rId3"/>
          <a:stretch/>
        </p:blipFill>
        <p:spPr>
          <a:xfrm>
            <a:off x="810000" y="1653840"/>
            <a:ext cx="8460000" cy="3386160"/>
          </a:xfrm>
          <a:prstGeom prst="rect">
            <a:avLst/>
          </a:prstGeom>
          <a:noFill/>
          <a:ln w="0">
            <a:noFill/>
          </a:ln>
        </p:spPr>
      </p:pic>
      <p:sp>
        <p:nvSpPr>
          <p:cNvPr id="36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63" name="PlaceHolder 1"/>
          <p:cNvSpPr>
            <a:spLocks noGrp="1"/>
          </p:cNvSpPr>
          <p:nvPr>
            <p:ph type="title"/>
          </p:nvPr>
        </p:nvSpPr>
        <p:spPr>
          <a:xfrm>
            <a:off x="504000" y="313560"/>
            <a:ext cx="9071640" cy="770040"/>
          </a:xfrm>
          <a:prstGeom prst="rect">
            <a:avLst/>
          </a:prstGeom>
          <a:solidFill>
            <a:srgbClr val="ff0000">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Comprendre sa fiche de salaire : </a:t>
            </a:r>
            <a:br>
              <a:rPr sz="2600"/>
            </a:br>
            <a:r>
              <a:rPr lang="fr-FR" sz="2600" b="0" u="none" strike="noStrike">
                <a:ln>
                  <a:solidFill>
                    <a:srgbClr val="000000"/>
                  </a:solidFill>
                </a:ln>
                <a:solidFill>
                  <a:srgbClr val="ffffff"/>
                </a:solidFill>
                <a:effectLst/>
                <a:uFillTx/>
                <a:latin typeface="Arial"/>
              </a:rPr>
              <a:t>Quelle évolution du pouvoir d’achat ?</a:t>
            </a:r>
            <a:endParaRPr lang="fr-FR" sz="2600" b="0" u="none" strike="noStrike">
              <a:solidFill>
                <a:srgbClr val="ffffff"/>
              </a:solidFill>
              <a:effectLst/>
              <a:uFillTx/>
              <a:latin typeface="Arial"/>
            </a:endParaRPr>
          </a:p>
        </p:txBody>
      </p:sp>
      <p:pic>
        <p:nvPicPr>
          <p:cNvPr id="364" name="Image 25"/>
          <p:cNvPicPr/>
          <p:nvPr/>
        </p:nvPicPr>
        <p:blipFill>
          <a:blip r:embed="rId2"/>
          <a:stretch/>
        </p:blipFill>
        <p:spPr>
          <a:xfrm>
            <a:off x="648360" y="5049000"/>
            <a:ext cx="470880" cy="470880"/>
          </a:xfrm>
          <a:prstGeom prst="rect">
            <a:avLst/>
          </a:prstGeom>
          <a:noFill/>
          <a:ln w="0">
            <a:noFill/>
          </a:ln>
        </p:spPr>
      </p:pic>
      <p:sp>
        <p:nvSpPr>
          <p:cNvPr id="365" name=""/>
          <p:cNvSpPr txBox="1"/>
          <p:nvPr/>
        </p:nvSpPr>
        <p:spPr>
          <a:xfrm>
            <a:off x="525600" y="1161000"/>
            <a:ext cx="9071640" cy="503280"/>
          </a:xfrm>
          <a:prstGeom prst="rect">
            <a:avLst/>
          </a:prstGeom>
          <a:solidFill>
            <a:srgbClr val="ffffff">
              <a:alpha val="50000"/>
            </a:srgbClr>
          </a:solidFill>
          <a:ln w="0">
            <a:noFill/>
          </a:ln>
        </p:spPr>
        <p:txBody>
          <a:bodyPr lIns="0" rIns="0" tIns="0" bIns="0" anchor="ctr">
            <a:spAutoFit/>
          </a:bodyPr>
          <a:p>
            <a:pPr algn="ctr"/>
            <a:r>
              <a:rPr lang="fr-FR" sz="3200" b="0" u="none" strike="noStrike">
                <a:solidFill>
                  <a:srgbClr val="000000"/>
                </a:solidFill>
                <a:effectLst/>
                <a:uFillTx/>
                <a:latin typeface="Arial"/>
              </a:rPr>
              <a:t>Le salaire global en baisse !</a:t>
            </a:r>
            <a:endParaRPr lang="fr-FR" sz="3200" b="0" u="none" strike="noStrike">
              <a:solidFill>
                <a:srgbClr val="000000"/>
              </a:solidFill>
              <a:effectLst/>
              <a:uFillTx/>
              <a:latin typeface="Arial"/>
            </a:endParaRPr>
          </a:p>
        </p:txBody>
      </p:sp>
      <p:pic>
        <p:nvPicPr>
          <p:cNvPr id="366" name=""/>
          <p:cNvPicPr/>
          <p:nvPr/>
        </p:nvPicPr>
        <p:blipFill>
          <a:blip r:embed="rId3"/>
          <a:srcRect l="0" t="12892" r="6" b="15568"/>
          <a:stretch/>
        </p:blipFill>
        <p:spPr>
          <a:xfrm>
            <a:off x="2610000" y="1656720"/>
            <a:ext cx="4860000" cy="3322080"/>
          </a:xfrm>
          <a:prstGeom prst="rect">
            <a:avLst/>
          </a:prstGeom>
          <a:noFill/>
          <a:ln w="0">
            <a:noFill/>
          </a:ln>
        </p:spPr>
      </p:pic>
      <p:sp>
        <p:nvSpPr>
          <p:cNvPr id="367"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68"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Questions </a:t>
            </a:r>
            <a:endParaRPr lang="fr-FR" sz="2600" b="0" u="none" strike="noStrike">
              <a:solidFill>
                <a:srgbClr val="ffffff"/>
              </a:solidFill>
              <a:effectLst/>
              <a:uFillTx/>
              <a:latin typeface="Arial"/>
            </a:endParaRPr>
          </a:p>
        </p:txBody>
      </p:sp>
      <p:pic>
        <p:nvPicPr>
          <p:cNvPr id="369" name="Image 37"/>
          <p:cNvPicPr/>
          <p:nvPr/>
        </p:nvPicPr>
        <p:blipFill>
          <a:blip r:embed="rId2"/>
          <a:stretch/>
        </p:blipFill>
        <p:spPr>
          <a:xfrm>
            <a:off x="648360" y="5049000"/>
            <a:ext cx="470880" cy="470880"/>
          </a:xfrm>
          <a:prstGeom prst="rect">
            <a:avLst/>
          </a:prstGeom>
          <a:noFill/>
          <a:ln w="0">
            <a:noFill/>
          </a:ln>
        </p:spPr>
      </p:pic>
      <p:pic>
        <p:nvPicPr>
          <p:cNvPr id="370" name=""/>
          <p:cNvPicPr/>
          <p:nvPr/>
        </p:nvPicPr>
        <p:blipFill>
          <a:blip r:embed="rId3"/>
          <a:stretch/>
        </p:blipFill>
        <p:spPr>
          <a:xfrm>
            <a:off x="2677320" y="1980000"/>
            <a:ext cx="4725360" cy="2340000"/>
          </a:xfrm>
          <a:prstGeom prst="rect">
            <a:avLst/>
          </a:prstGeom>
          <a:noFill/>
          <a:ln w="0">
            <a:noFill/>
          </a:ln>
        </p:spPr>
      </p:pic>
      <p:pic>
        <p:nvPicPr>
          <p:cNvPr id="371" name=""/>
          <p:cNvPicPr/>
          <p:nvPr/>
        </p:nvPicPr>
        <p:blipFill>
          <a:blip r:embed="rId4"/>
          <a:stretch/>
        </p:blipFill>
        <p:spPr>
          <a:xfrm>
            <a:off x="5893560" y="360000"/>
            <a:ext cx="526680" cy="723600"/>
          </a:xfrm>
          <a:prstGeom prst="rect">
            <a:avLst/>
          </a:prstGeom>
          <a:noFill/>
          <a:ln w="0">
            <a:noFill/>
          </a:ln>
        </p:spPr>
      </p:pic>
      <p:sp>
        <p:nvSpPr>
          <p:cNvPr id="372"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73" name="PlaceHolder 1"/>
          <p:cNvSpPr>
            <a:spLocks noGrp="1"/>
          </p:cNvSpPr>
          <p:nvPr>
            <p:ph type="title"/>
          </p:nvPr>
        </p:nvSpPr>
        <p:spPr>
          <a:xfrm>
            <a:off x="504000" y="313560"/>
            <a:ext cx="9071640" cy="770040"/>
          </a:xfrm>
          <a:prstGeom prst="rect">
            <a:avLst/>
          </a:prstGeom>
          <a:solidFill>
            <a:srgbClr val="e16173">
              <a:alpha val="50000"/>
            </a:srgbClr>
          </a:solidFill>
          <a:ln w="3600">
            <a:solidFill>
              <a:srgbClr val="000000"/>
            </a:solidFill>
            <a:round/>
          </a:ln>
        </p:spPr>
        <p:txBody>
          <a:bodyPr lIns="-88200" rIns="-88200" tIns="-88200" bIns="-88200" anchor="ctr">
            <a:spAutoFit/>
          </a:bodyPr>
          <a:p>
            <a:pPr indent="0" algn="ctr">
              <a:buNone/>
            </a:pPr>
            <a:r>
              <a:rPr lang="fr-FR" sz="2600" b="0" u="none" strike="noStrike">
                <a:ln>
                  <a:solidFill>
                    <a:srgbClr val="000000"/>
                  </a:solidFill>
                </a:ln>
                <a:solidFill>
                  <a:srgbClr val="ffffff"/>
                </a:solidFill>
                <a:effectLst/>
                <a:uFillTx/>
                <a:latin typeface="Arial"/>
              </a:rPr>
              <a:t>Soutenez-nous, protégez-vous ! </a:t>
            </a:r>
            <a:endParaRPr lang="fr-FR" sz="2600" b="0" u="none" strike="noStrike">
              <a:solidFill>
                <a:srgbClr val="ffffff"/>
              </a:solidFill>
              <a:effectLst/>
              <a:uFillTx/>
              <a:latin typeface="Arial"/>
            </a:endParaRPr>
          </a:p>
        </p:txBody>
      </p:sp>
      <p:pic>
        <p:nvPicPr>
          <p:cNvPr id="374" name="Image 39"/>
          <p:cNvPicPr/>
          <p:nvPr/>
        </p:nvPicPr>
        <p:blipFill>
          <a:blip r:embed="rId2"/>
          <a:stretch/>
        </p:blipFill>
        <p:spPr>
          <a:xfrm>
            <a:off x="648360" y="5049000"/>
            <a:ext cx="470880" cy="470880"/>
          </a:xfrm>
          <a:prstGeom prst="rect">
            <a:avLst/>
          </a:prstGeom>
          <a:noFill/>
          <a:ln w="0">
            <a:noFill/>
          </a:ln>
        </p:spPr>
      </p:pic>
      <p:pic>
        <p:nvPicPr>
          <p:cNvPr id="375" name=""/>
          <p:cNvPicPr/>
          <p:nvPr/>
        </p:nvPicPr>
        <p:blipFill>
          <a:blip r:embed="rId3"/>
          <a:stretch/>
        </p:blipFill>
        <p:spPr>
          <a:xfrm>
            <a:off x="3538440" y="1333440"/>
            <a:ext cx="3003480" cy="3003480"/>
          </a:xfrm>
          <a:prstGeom prst="rect">
            <a:avLst/>
          </a:prstGeom>
          <a:noFill/>
          <a:ln w="0">
            <a:noFill/>
          </a:ln>
        </p:spPr>
      </p:pic>
      <p:sp>
        <p:nvSpPr>
          <p:cNvPr id="376" name="PlaceHolder 2"/>
          <p:cNvSpPr>
            <a:spLocks noGrp="1"/>
          </p:cNvSpPr>
          <p:nvPr>
            <p:ph type="title"/>
          </p:nvPr>
        </p:nvSpPr>
        <p:spPr>
          <a:xfrm>
            <a:off x="504720" y="5049000"/>
            <a:ext cx="9071640" cy="470880"/>
          </a:xfrm>
          <a:prstGeom prst="rect">
            <a:avLst/>
          </a:prstGeom>
          <a:solidFill>
            <a:srgbClr val="ff0000">
              <a:alpha val="50000"/>
            </a:srgbClr>
          </a:solidFill>
          <a:ln w="18000">
            <a:noFill/>
          </a:ln>
        </p:spPr>
        <p:txBody>
          <a:bodyPr lIns="-81000" rIns="-81000" tIns="-81000" bIns="-81000" anchor="ctr">
            <a:spAutoFit/>
          </a:bodyPr>
          <a:p>
            <a:pPr indent="0" algn="ctr">
              <a:buNone/>
            </a:pPr>
            <a:r>
              <a:rPr lang="fr-FR" sz="1800" b="0" i="1" u="none" strike="noStrike">
                <a:solidFill>
                  <a:srgbClr val="ffffff"/>
                </a:solidFill>
                <a:effectLst/>
                <a:uFillTx/>
                <a:latin typeface="Arial"/>
              </a:rPr>
              <a:t>Stage syndical « ORS et salaire », UD FO Orléans, 6 mars 2026</a:t>
            </a:r>
            <a:endParaRPr lang="fr-F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940</TotalTime>
  <Application>LibreOffice/25.8.5.2$Windows_X86_64 LibreOffice_project/9c8b85f387cc00a89945a79c9e6239f32e450ac2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2025-03-04T07:00:29Z</dcterms:created>
  <dc:creator/>
  <dc:description/>
  <dc:language>fr-FR</dc:language>
  <cp:lastModifiedBy/>
  <dcterms:modified xsi:type="dcterms:W3CDTF">2026-03-06T15:40:24Z</dcterms:modified>
  <cp:revision>122</cp:revision>
  <dc:subject/>
  <dc:title/>
</cp:coreProperties>
</file>